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95" r:id="rId2"/>
    <p:sldId id="310" r:id="rId3"/>
    <p:sldId id="396" r:id="rId4"/>
    <p:sldId id="398" r:id="rId5"/>
    <p:sldId id="318" r:id="rId6"/>
    <p:sldId id="399" r:id="rId7"/>
    <p:sldId id="400" r:id="rId8"/>
    <p:sldId id="333" r:id="rId9"/>
    <p:sldId id="401" r:id="rId10"/>
    <p:sldId id="402" r:id="rId11"/>
    <p:sldId id="403" r:id="rId12"/>
    <p:sldId id="404" r:id="rId13"/>
    <p:sldId id="311" r:id="rId14"/>
    <p:sldId id="405" r:id="rId15"/>
    <p:sldId id="406" r:id="rId16"/>
    <p:sldId id="407" r:id="rId17"/>
    <p:sldId id="346" r:id="rId18"/>
    <p:sldId id="309" r:id="rId19"/>
    <p:sldId id="421" r:id="rId20"/>
    <p:sldId id="422" r:id="rId21"/>
    <p:sldId id="409" r:id="rId22"/>
    <p:sldId id="408" r:id="rId23"/>
    <p:sldId id="410" r:id="rId24"/>
    <p:sldId id="341" r:id="rId25"/>
    <p:sldId id="411" r:id="rId26"/>
    <p:sldId id="339" r:id="rId27"/>
    <p:sldId id="418" r:id="rId28"/>
    <p:sldId id="336" r:id="rId29"/>
    <p:sldId id="337" r:id="rId30"/>
    <p:sldId id="335" r:id="rId31"/>
    <p:sldId id="317" r:id="rId32"/>
    <p:sldId id="412" r:id="rId33"/>
    <p:sldId id="413" r:id="rId34"/>
    <p:sldId id="344" r:id="rId35"/>
    <p:sldId id="414" r:id="rId36"/>
    <p:sldId id="415" r:id="rId37"/>
    <p:sldId id="390" r:id="rId38"/>
    <p:sldId id="416" r:id="rId39"/>
    <p:sldId id="417" r:id="rId40"/>
    <p:sldId id="392" r:id="rId41"/>
    <p:sldId id="379" r:id="rId42"/>
    <p:sldId id="378" r:id="rId43"/>
    <p:sldId id="377" r:id="rId44"/>
    <p:sldId id="380" r:id="rId45"/>
    <p:sldId id="420" r:id="rId46"/>
    <p:sldId id="273" r:id="rId4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98191C-44E7-8CB4-6C27-6BC238E31A59}" name="Lucia Urena Esquivel" initials="LUE" userId="S::lurena@bp.fi.cr::cc7c2331-0486-40ed-ad34-9168d8d943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B9B9"/>
    <a:srgbClr val="00A49A"/>
    <a:srgbClr val="FFD100"/>
    <a:srgbClr val="E77B00"/>
    <a:srgbClr val="752F8A"/>
    <a:srgbClr val="7D319F"/>
    <a:srgbClr val="646363"/>
    <a:srgbClr val="D26B16"/>
    <a:srgbClr val="E05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0EEC6-D095-4921-A74C-267A4BEC6B16}" v="17" dt="2024-05-14T18:10:2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DDE3F-0B1F-4BCE-83D7-817ED3A8BD8D}" type="doc">
      <dgm:prSet loTypeId="urn:microsoft.com/office/officeart/2005/8/layout/lProcess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CR"/>
        </a:p>
      </dgm:t>
    </dgm:pt>
    <dgm:pt modelId="{B68845FE-50C0-4126-82D5-8DD3C679B664}">
      <dgm:prSet phldrT="[Texto]" custT="1"/>
      <dgm:spPr>
        <a:solidFill>
          <a:srgbClr val="E77B00"/>
        </a:solidFill>
        <a:scene3d>
          <a:camera prst="orthographicFront"/>
          <a:lightRig rig="flat" dir="t"/>
        </a:scene3d>
        <a:sp3d z="-190500" prstMaterial="plastic">
          <a:bevelT w="0" h="0"/>
        </a:sp3d>
      </dgm:spPr>
      <dgm:t>
        <a:bodyPr/>
        <a:lstStyle/>
        <a:p>
          <a:endParaRPr lang="es-CR" sz="1800" b="1" dirty="0">
            <a:solidFill>
              <a:srgbClr val="FFD100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r>
            <a:rPr lang="es-CR" sz="1800" b="1" dirty="0">
              <a:solidFill>
                <a:srgbClr val="FFD1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Hijos beneficiarios en estado de orfandad</a:t>
          </a:r>
          <a:endParaRPr lang="es-CR" sz="1800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0D580-D78F-486E-A5CF-9EF7722BFCD0}" type="parTrans" cxnId="{EBE7CD7A-9045-4167-9905-ECF99C68F2AF}">
      <dgm:prSet/>
      <dgm:spPr/>
      <dgm:t>
        <a:bodyPr/>
        <a:lstStyle/>
        <a:p>
          <a:endParaRPr lang="es-CR"/>
        </a:p>
      </dgm:t>
    </dgm:pt>
    <dgm:pt modelId="{7024F64E-EDC3-475E-B4A3-F6F0D21780D9}" type="sibTrans" cxnId="{EBE7CD7A-9045-4167-9905-ECF99C68F2AF}">
      <dgm:prSet/>
      <dgm:spPr/>
      <dgm:t>
        <a:bodyPr/>
        <a:lstStyle/>
        <a:p>
          <a:endParaRPr lang="es-CR"/>
        </a:p>
      </dgm:t>
    </dgm:pt>
    <dgm:pt modelId="{A2321F92-7890-432A-91B7-8C036B5632D5}">
      <dgm:prSet phldrT="[Texto]"/>
      <dgm:spPr>
        <a:solidFill>
          <a:srgbClr val="D26B16"/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es-ES" dirty="0"/>
            <a:t>Hijos menores de 25 años, el retiro será calculado hasta la edad de 25 años.</a:t>
          </a:r>
          <a:endParaRPr lang="es-CR" dirty="0"/>
        </a:p>
      </dgm:t>
    </dgm:pt>
    <dgm:pt modelId="{2B257453-95E3-4AE4-ACCA-5E915CE1F360}" type="parTrans" cxnId="{306F365C-98AD-4A24-98DE-D69BB825A376}">
      <dgm:prSet/>
      <dgm:spPr/>
      <dgm:t>
        <a:bodyPr/>
        <a:lstStyle/>
        <a:p>
          <a:endParaRPr lang="es-CR"/>
        </a:p>
      </dgm:t>
    </dgm:pt>
    <dgm:pt modelId="{65EFA225-996A-4D4B-B668-96C755970099}" type="sibTrans" cxnId="{306F365C-98AD-4A24-98DE-D69BB825A376}">
      <dgm:prSet/>
      <dgm:spPr/>
      <dgm:t>
        <a:bodyPr/>
        <a:lstStyle/>
        <a:p>
          <a:endParaRPr lang="es-CR"/>
        </a:p>
      </dgm:t>
    </dgm:pt>
    <dgm:pt modelId="{23813AAC-9FD2-44B3-BFAC-788E7DAC1AEC}">
      <dgm:prSet phldrT="[Texto]"/>
      <dgm:spPr>
        <a:solidFill>
          <a:srgbClr val="D26B16"/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es-ES" dirty="0"/>
            <a:t>Beneficiarios que antes de los 25 años pierdan el derecho de la pensión.</a:t>
          </a:r>
          <a:endParaRPr lang="es-CR" dirty="0"/>
        </a:p>
      </dgm:t>
    </dgm:pt>
    <dgm:pt modelId="{0043209D-9D32-4D55-AF32-69D56A885246}" type="parTrans" cxnId="{81B596C4-B79A-4670-9E94-DAC8D0221B73}">
      <dgm:prSet/>
      <dgm:spPr/>
      <dgm:t>
        <a:bodyPr/>
        <a:lstStyle/>
        <a:p>
          <a:endParaRPr lang="es-CR"/>
        </a:p>
      </dgm:t>
    </dgm:pt>
    <dgm:pt modelId="{DCF1684A-D2C4-4FB9-A8BF-6613653F9A2C}" type="sibTrans" cxnId="{81B596C4-B79A-4670-9E94-DAC8D0221B73}">
      <dgm:prSet/>
      <dgm:spPr/>
      <dgm:t>
        <a:bodyPr/>
        <a:lstStyle/>
        <a:p>
          <a:endParaRPr lang="es-CR"/>
        </a:p>
      </dgm:t>
    </dgm:pt>
    <dgm:pt modelId="{9022A960-C31E-4967-AB6C-028AA18E65FB}">
      <dgm:prSet phldrT="[Texto]" custT="1"/>
      <dgm:spPr>
        <a:solidFill>
          <a:srgbClr val="E77B00"/>
        </a:solidFill>
        <a:scene3d>
          <a:camera prst="orthographicFront"/>
          <a:lightRig rig="flat" dir="t"/>
        </a:scene3d>
        <a:sp3d z="-190500" prstMaterial="plastic">
          <a:bevelT w="0" h="0"/>
        </a:sp3d>
      </dgm:spPr>
      <dgm:t>
        <a:bodyPr/>
        <a:lstStyle/>
        <a:p>
          <a:endParaRPr lang="es-CR" sz="1800" b="1" dirty="0">
            <a:solidFill>
              <a:srgbClr val="FFD1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r>
            <a:rPr lang="es-CR" sz="1800" b="1" dirty="0">
              <a:solidFill>
                <a:srgbClr val="FFD1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Personas Trabajadoras o pensionadas con enfermedad terminal</a:t>
          </a:r>
          <a:endParaRPr lang="es-CR" sz="1800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69D59-F58D-435B-82F6-EF2753BE499A}" type="parTrans" cxnId="{9BE153D6-2A6E-4259-9BD0-B4C8E1361E42}">
      <dgm:prSet/>
      <dgm:spPr/>
      <dgm:t>
        <a:bodyPr/>
        <a:lstStyle/>
        <a:p>
          <a:endParaRPr lang="es-CR"/>
        </a:p>
      </dgm:t>
    </dgm:pt>
    <dgm:pt modelId="{1453FF34-A90A-4217-A063-4B28132C173C}" type="sibTrans" cxnId="{9BE153D6-2A6E-4259-9BD0-B4C8E1361E42}">
      <dgm:prSet/>
      <dgm:spPr/>
      <dgm:t>
        <a:bodyPr/>
        <a:lstStyle/>
        <a:p>
          <a:endParaRPr lang="es-CR"/>
        </a:p>
      </dgm:t>
    </dgm:pt>
    <dgm:pt modelId="{882F0738-2B8A-401E-BB7F-941A4F0967DC}">
      <dgm:prSet phldrT="[Texto]"/>
      <dgm:spPr>
        <a:solidFill>
          <a:srgbClr val="D26B16"/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es-CR" dirty="0"/>
            <a:t>Persona trabajadora y pensionada que presente una condición de enfermedad terminal calificada por la CCSS.</a:t>
          </a:r>
        </a:p>
      </dgm:t>
    </dgm:pt>
    <dgm:pt modelId="{09DDE693-1F67-47AC-A002-A9EEF6768ED4}" type="parTrans" cxnId="{DDCEA821-054F-44A1-B3AA-AE9079269E72}">
      <dgm:prSet/>
      <dgm:spPr/>
      <dgm:t>
        <a:bodyPr/>
        <a:lstStyle/>
        <a:p>
          <a:endParaRPr lang="es-CR"/>
        </a:p>
      </dgm:t>
    </dgm:pt>
    <dgm:pt modelId="{391A8817-FE12-4784-BF92-AF98EE58B379}" type="sibTrans" cxnId="{DDCEA821-054F-44A1-B3AA-AE9079269E72}">
      <dgm:prSet/>
      <dgm:spPr/>
      <dgm:t>
        <a:bodyPr/>
        <a:lstStyle/>
        <a:p>
          <a:endParaRPr lang="es-CR"/>
        </a:p>
      </dgm:t>
    </dgm:pt>
    <dgm:pt modelId="{C150B452-DDB5-49E1-8B58-6E2067CAF023}">
      <dgm:prSet phldrT="[Texto]" custT="1"/>
      <dgm:spPr>
        <a:solidFill>
          <a:srgbClr val="E77B00"/>
        </a:solidFill>
        <a:scene3d>
          <a:camera prst="orthographicFront"/>
          <a:lightRig rig="flat" dir="t"/>
        </a:scene3d>
        <a:sp3d z="-190500" prstMaterial="plastic">
          <a:bevelT w="0" h="0"/>
        </a:sp3d>
      </dgm:spPr>
      <dgm:t>
        <a:bodyPr/>
        <a:lstStyle/>
        <a:p>
          <a:endParaRPr lang="es-ES" sz="1800" b="1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800" b="1" dirty="0">
              <a:solidFill>
                <a:srgbClr val="FFD100"/>
              </a:solidFill>
              <a:latin typeface="Arial" panose="020B0604020202020204" pitchFamily="34" charset="0"/>
              <a:cs typeface="Arial" panose="020B0604020202020204" pitchFamily="34" charset="0"/>
            </a:rPr>
            <a:t>Personas pensionada en edad avanzada</a:t>
          </a:r>
          <a:endParaRPr lang="es-CR" sz="1800" b="1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A1520-B49F-48E7-AAAD-5EFF1EE8186C}" type="parTrans" cxnId="{A8FBCAC6-4FEB-434A-AE4B-795EA40F0797}">
      <dgm:prSet/>
      <dgm:spPr/>
      <dgm:t>
        <a:bodyPr/>
        <a:lstStyle/>
        <a:p>
          <a:endParaRPr lang="es-CR"/>
        </a:p>
      </dgm:t>
    </dgm:pt>
    <dgm:pt modelId="{BFCD843B-2B82-4626-B23D-91DD0F83F4AE}" type="sibTrans" cxnId="{A8FBCAC6-4FEB-434A-AE4B-795EA40F0797}">
      <dgm:prSet/>
      <dgm:spPr/>
      <dgm:t>
        <a:bodyPr/>
        <a:lstStyle/>
        <a:p>
          <a:endParaRPr lang="es-CR"/>
        </a:p>
      </dgm:t>
    </dgm:pt>
    <dgm:pt modelId="{09340954-12B4-47AE-9BAA-2DF06B2B2E54}">
      <dgm:prSet phldrT="[Texto]"/>
      <dgm:spPr>
        <a:solidFill>
          <a:srgbClr val="D26B16"/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es-CR" dirty="0"/>
            <a:t>Si la persona afiliada se pensiona a los 77 años o más, el retiro programado será calculado con un valor actuarial unitario por un plazo hasta la esperanza de vida al nacer.</a:t>
          </a:r>
        </a:p>
        <a:p>
          <a:r>
            <a:rPr lang="es-CR" dirty="0"/>
            <a:t> Si al momento del cálculo del retiro programado, la persona supera dicha esperanza de vida, podrá optar por un retiro total de los recursos.</a:t>
          </a:r>
        </a:p>
      </dgm:t>
    </dgm:pt>
    <dgm:pt modelId="{91E0ABEA-9EF1-49AA-A876-2A8F7090350A}" type="parTrans" cxnId="{B40A2165-E811-4514-B74C-74D9E53B5262}">
      <dgm:prSet/>
      <dgm:spPr/>
      <dgm:t>
        <a:bodyPr/>
        <a:lstStyle/>
        <a:p>
          <a:endParaRPr lang="es-CR"/>
        </a:p>
      </dgm:t>
    </dgm:pt>
    <dgm:pt modelId="{8EF85622-A51B-4DB9-A366-290DEA517D33}" type="sibTrans" cxnId="{B40A2165-E811-4514-B74C-74D9E53B5262}">
      <dgm:prSet/>
      <dgm:spPr/>
      <dgm:t>
        <a:bodyPr/>
        <a:lstStyle/>
        <a:p>
          <a:endParaRPr lang="es-CR"/>
        </a:p>
      </dgm:t>
    </dgm:pt>
    <dgm:pt modelId="{389B6D6A-4456-4A62-9340-35FA04A2D5F9}" type="pres">
      <dgm:prSet presAssocID="{9DBDDE3F-0B1F-4BCE-83D7-817ED3A8BD8D}" presName="theList" presStyleCnt="0">
        <dgm:presLayoutVars>
          <dgm:dir/>
          <dgm:animLvl val="lvl"/>
          <dgm:resizeHandles val="exact"/>
        </dgm:presLayoutVars>
      </dgm:prSet>
      <dgm:spPr/>
    </dgm:pt>
    <dgm:pt modelId="{97DF4F48-205E-43C0-9D29-8D892107CC7C}" type="pres">
      <dgm:prSet presAssocID="{B68845FE-50C0-4126-82D5-8DD3C679B664}" presName="compNode" presStyleCnt="0"/>
      <dgm:spPr/>
    </dgm:pt>
    <dgm:pt modelId="{65667E04-3B19-42C8-848C-A036A7AD168D}" type="pres">
      <dgm:prSet presAssocID="{B68845FE-50C0-4126-82D5-8DD3C679B664}" presName="aNode" presStyleLbl="bgShp" presStyleIdx="0" presStyleCnt="3"/>
      <dgm:spPr/>
    </dgm:pt>
    <dgm:pt modelId="{001125B4-0344-4854-B59C-4087C7A5F815}" type="pres">
      <dgm:prSet presAssocID="{B68845FE-50C0-4126-82D5-8DD3C679B664}" presName="textNode" presStyleLbl="bgShp" presStyleIdx="0" presStyleCnt="3"/>
      <dgm:spPr/>
    </dgm:pt>
    <dgm:pt modelId="{DC21042E-BCBB-4F3C-A03D-9FAFC8BEB7A1}" type="pres">
      <dgm:prSet presAssocID="{B68845FE-50C0-4126-82D5-8DD3C679B664}" presName="compChildNode" presStyleCnt="0"/>
      <dgm:spPr/>
    </dgm:pt>
    <dgm:pt modelId="{D725AE2D-F757-4C79-B4BF-EE55184F6E87}" type="pres">
      <dgm:prSet presAssocID="{B68845FE-50C0-4126-82D5-8DD3C679B664}" presName="theInnerList" presStyleCnt="0"/>
      <dgm:spPr/>
    </dgm:pt>
    <dgm:pt modelId="{A9C1A913-0763-46A7-A40F-ACBBE909DE41}" type="pres">
      <dgm:prSet presAssocID="{A2321F92-7890-432A-91B7-8C036B5632D5}" presName="childNode" presStyleLbl="node1" presStyleIdx="0" presStyleCnt="4">
        <dgm:presLayoutVars>
          <dgm:bulletEnabled val="1"/>
        </dgm:presLayoutVars>
      </dgm:prSet>
      <dgm:spPr/>
    </dgm:pt>
    <dgm:pt modelId="{12D02A22-2745-49D7-87EF-6B44DECF9252}" type="pres">
      <dgm:prSet presAssocID="{A2321F92-7890-432A-91B7-8C036B5632D5}" presName="aSpace2" presStyleCnt="0"/>
      <dgm:spPr/>
    </dgm:pt>
    <dgm:pt modelId="{6333F5AA-DED0-4A57-96F5-B2A1B20876CA}" type="pres">
      <dgm:prSet presAssocID="{23813AAC-9FD2-44B3-BFAC-788E7DAC1AEC}" presName="childNode" presStyleLbl="node1" presStyleIdx="1" presStyleCnt="4">
        <dgm:presLayoutVars>
          <dgm:bulletEnabled val="1"/>
        </dgm:presLayoutVars>
      </dgm:prSet>
      <dgm:spPr/>
    </dgm:pt>
    <dgm:pt modelId="{F22E87F4-8700-437B-92C6-37405242F3CF}" type="pres">
      <dgm:prSet presAssocID="{B68845FE-50C0-4126-82D5-8DD3C679B664}" presName="aSpace" presStyleCnt="0"/>
      <dgm:spPr/>
    </dgm:pt>
    <dgm:pt modelId="{4C14FE0B-A1E8-4A6C-99D7-12448FBACC65}" type="pres">
      <dgm:prSet presAssocID="{9022A960-C31E-4967-AB6C-028AA18E65FB}" presName="compNode" presStyleCnt="0"/>
      <dgm:spPr/>
    </dgm:pt>
    <dgm:pt modelId="{72889FCB-E56D-45CA-A415-A96DC0EF1DA0}" type="pres">
      <dgm:prSet presAssocID="{9022A960-C31E-4967-AB6C-028AA18E65FB}" presName="aNode" presStyleLbl="bgShp" presStyleIdx="1" presStyleCnt="3"/>
      <dgm:spPr/>
    </dgm:pt>
    <dgm:pt modelId="{152E67B6-4BE6-4588-8FA3-10449A989418}" type="pres">
      <dgm:prSet presAssocID="{9022A960-C31E-4967-AB6C-028AA18E65FB}" presName="textNode" presStyleLbl="bgShp" presStyleIdx="1" presStyleCnt="3"/>
      <dgm:spPr/>
    </dgm:pt>
    <dgm:pt modelId="{C266FDB5-52EB-4F6A-A33B-1ECC3194D4EF}" type="pres">
      <dgm:prSet presAssocID="{9022A960-C31E-4967-AB6C-028AA18E65FB}" presName="compChildNode" presStyleCnt="0"/>
      <dgm:spPr/>
    </dgm:pt>
    <dgm:pt modelId="{A62DD0AD-CF57-4982-A07D-A4847E008BA8}" type="pres">
      <dgm:prSet presAssocID="{9022A960-C31E-4967-AB6C-028AA18E65FB}" presName="theInnerList" presStyleCnt="0"/>
      <dgm:spPr/>
    </dgm:pt>
    <dgm:pt modelId="{7EF9D576-2D39-43CF-952D-9F805370E0DB}" type="pres">
      <dgm:prSet presAssocID="{882F0738-2B8A-401E-BB7F-941A4F0967DC}" presName="childNode" presStyleLbl="node1" presStyleIdx="2" presStyleCnt="4">
        <dgm:presLayoutVars>
          <dgm:bulletEnabled val="1"/>
        </dgm:presLayoutVars>
      </dgm:prSet>
      <dgm:spPr/>
    </dgm:pt>
    <dgm:pt modelId="{AE1CF68E-D5C2-4B42-AC46-A49C6160388C}" type="pres">
      <dgm:prSet presAssocID="{9022A960-C31E-4967-AB6C-028AA18E65FB}" presName="aSpace" presStyleCnt="0"/>
      <dgm:spPr/>
    </dgm:pt>
    <dgm:pt modelId="{451E3038-2D39-4DD7-AFC2-D3B29DCD7AA9}" type="pres">
      <dgm:prSet presAssocID="{C150B452-DDB5-49E1-8B58-6E2067CAF023}" presName="compNode" presStyleCnt="0"/>
      <dgm:spPr/>
    </dgm:pt>
    <dgm:pt modelId="{992B8167-1256-4611-8DE7-411ADDD77A1C}" type="pres">
      <dgm:prSet presAssocID="{C150B452-DDB5-49E1-8B58-6E2067CAF023}" presName="aNode" presStyleLbl="bgShp" presStyleIdx="2" presStyleCnt="3" custLinFactNeighborX="13952"/>
      <dgm:spPr/>
    </dgm:pt>
    <dgm:pt modelId="{AF8F5A10-2FC7-4E21-BBF2-3135D7FA04E4}" type="pres">
      <dgm:prSet presAssocID="{C150B452-DDB5-49E1-8B58-6E2067CAF023}" presName="textNode" presStyleLbl="bgShp" presStyleIdx="2" presStyleCnt="3"/>
      <dgm:spPr/>
    </dgm:pt>
    <dgm:pt modelId="{EC7BA5C8-405B-44CB-9262-3C75C42CF896}" type="pres">
      <dgm:prSet presAssocID="{C150B452-DDB5-49E1-8B58-6E2067CAF023}" presName="compChildNode" presStyleCnt="0"/>
      <dgm:spPr/>
    </dgm:pt>
    <dgm:pt modelId="{2AD3230B-25B4-4C57-943B-E97678CDD64F}" type="pres">
      <dgm:prSet presAssocID="{C150B452-DDB5-49E1-8B58-6E2067CAF023}" presName="theInnerList" presStyleCnt="0"/>
      <dgm:spPr/>
    </dgm:pt>
    <dgm:pt modelId="{82885C78-0884-43CE-A8C1-ED2C9CFB6A36}" type="pres">
      <dgm:prSet presAssocID="{09340954-12B4-47AE-9BAA-2DF06B2B2E5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DCEA821-054F-44A1-B3AA-AE9079269E72}" srcId="{9022A960-C31E-4967-AB6C-028AA18E65FB}" destId="{882F0738-2B8A-401E-BB7F-941A4F0967DC}" srcOrd="0" destOrd="0" parTransId="{09DDE693-1F67-47AC-A002-A9EEF6768ED4}" sibTransId="{391A8817-FE12-4784-BF92-AF98EE58B379}"/>
    <dgm:cxn modelId="{5F9E7D26-2704-474D-B81D-F4F6AF48501F}" type="presOf" srcId="{C150B452-DDB5-49E1-8B58-6E2067CAF023}" destId="{992B8167-1256-4611-8DE7-411ADDD77A1C}" srcOrd="0" destOrd="0" presId="urn:microsoft.com/office/officeart/2005/8/layout/lProcess2"/>
    <dgm:cxn modelId="{135C3027-02EA-4B75-A269-554925184596}" type="presOf" srcId="{23813AAC-9FD2-44B3-BFAC-788E7DAC1AEC}" destId="{6333F5AA-DED0-4A57-96F5-B2A1B20876CA}" srcOrd="0" destOrd="0" presId="urn:microsoft.com/office/officeart/2005/8/layout/lProcess2"/>
    <dgm:cxn modelId="{CA2B9832-A5C4-4004-A0EE-B29B0453A977}" type="presOf" srcId="{9022A960-C31E-4967-AB6C-028AA18E65FB}" destId="{152E67B6-4BE6-4588-8FA3-10449A989418}" srcOrd="1" destOrd="0" presId="urn:microsoft.com/office/officeart/2005/8/layout/lProcess2"/>
    <dgm:cxn modelId="{7553CD39-5DDE-4EF4-B030-473A28C55797}" type="presOf" srcId="{C150B452-DDB5-49E1-8B58-6E2067CAF023}" destId="{AF8F5A10-2FC7-4E21-BBF2-3135D7FA04E4}" srcOrd="1" destOrd="0" presId="urn:microsoft.com/office/officeart/2005/8/layout/lProcess2"/>
    <dgm:cxn modelId="{306F365C-98AD-4A24-98DE-D69BB825A376}" srcId="{B68845FE-50C0-4126-82D5-8DD3C679B664}" destId="{A2321F92-7890-432A-91B7-8C036B5632D5}" srcOrd="0" destOrd="0" parTransId="{2B257453-95E3-4AE4-ACCA-5E915CE1F360}" sibTransId="{65EFA225-996A-4D4B-B668-96C755970099}"/>
    <dgm:cxn modelId="{56162460-8B7F-4601-A147-1C2CD94626C2}" type="presOf" srcId="{882F0738-2B8A-401E-BB7F-941A4F0967DC}" destId="{7EF9D576-2D39-43CF-952D-9F805370E0DB}" srcOrd="0" destOrd="0" presId="urn:microsoft.com/office/officeart/2005/8/layout/lProcess2"/>
    <dgm:cxn modelId="{B40A2165-E811-4514-B74C-74D9E53B5262}" srcId="{C150B452-DDB5-49E1-8B58-6E2067CAF023}" destId="{09340954-12B4-47AE-9BAA-2DF06B2B2E54}" srcOrd="0" destOrd="0" parTransId="{91E0ABEA-9EF1-49AA-A876-2A8F7090350A}" sibTransId="{8EF85622-A51B-4DB9-A366-290DEA517D33}"/>
    <dgm:cxn modelId="{2374394B-BE0A-4BB8-8D3C-E28F68AD0EAF}" type="presOf" srcId="{9DBDDE3F-0B1F-4BCE-83D7-817ED3A8BD8D}" destId="{389B6D6A-4456-4A62-9340-35FA04A2D5F9}" srcOrd="0" destOrd="0" presId="urn:microsoft.com/office/officeart/2005/8/layout/lProcess2"/>
    <dgm:cxn modelId="{BEBA7B75-7A46-4669-A10A-768EEB4B67CE}" type="presOf" srcId="{A2321F92-7890-432A-91B7-8C036B5632D5}" destId="{A9C1A913-0763-46A7-A40F-ACBBE909DE41}" srcOrd="0" destOrd="0" presId="urn:microsoft.com/office/officeart/2005/8/layout/lProcess2"/>
    <dgm:cxn modelId="{EBE7CD7A-9045-4167-9905-ECF99C68F2AF}" srcId="{9DBDDE3F-0B1F-4BCE-83D7-817ED3A8BD8D}" destId="{B68845FE-50C0-4126-82D5-8DD3C679B664}" srcOrd="0" destOrd="0" parTransId="{4600D580-D78F-486E-A5CF-9EF7722BFCD0}" sibTransId="{7024F64E-EDC3-475E-B4A3-F6F0D21780D9}"/>
    <dgm:cxn modelId="{E088F57D-035F-4D03-B15D-B2367971A06F}" type="presOf" srcId="{B68845FE-50C0-4126-82D5-8DD3C679B664}" destId="{001125B4-0344-4854-B59C-4087C7A5F815}" srcOrd="1" destOrd="0" presId="urn:microsoft.com/office/officeart/2005/8/layout/lProcess2"/>
    <dgm:cxn modelId="{81B596C4-B79A-4670-9E94-DAC8D0221B73}" srcId="{B68845FE-50C0-4126-82D5-8DD3C679B664}" destId="{23813AAC-9FD2-44B3-BFAC-788E7DAC1AEC}" srcOrd="1" destOrd="0" parTransId="{0043209D-9D32-4D55-AF32-69D56A885246}" sibTransId="{DCF1684A-D2C4-4FB9-A8BF-6613653F9A2C}"/>
    <dgm:cxn modelId="{A8FBCAC6-4FEB-434A-AE4B-795EA40F0797}" srcId="{9DBDDE3F-0B1F-4BCE-83D7-817ED3A8BD8D}" destId="{C150B452-DDB5-49E1-8B58-6E2067CAF023}" srcOrd="2" destOrd="0" parTransId="{1D9A1520-B49F-48E7-AAAD-5EFF1EE8186C}" sibTransId="{BFCD843B-2B82-4626-B23D-91DD0F83F4AE}"/>
    <dgm:cxn modelId="{B7268ECA-473F-4C95-9E81-6635ED0E6495}" type="presOf" srcId="{9022A960-C31E-4967-AB6C-028AA18E65FB}" destId="{72889FCB-E56D-45CA-A415-A96DC0EF1DA0}" srcOrd="0" destOrd="0" presId="urn:microsoft.com/office/officeart/2005/8/layout/lProcess2"/>
    <dgm:cxn modelId="{9BE153D6-2A6E-4259-9BD0-B4C8E1361E42}" srcId="{9DBDDE3F-0B1F-4BCE-83D7-817ED3A8BD8D}" destId="{9022A960-C31E-4967-AB6C-028AA18E65FB}" srcOrd="1" destOrd="0" parTransId="{7AA69D59-F58D-435B-82F6-EF2753BE499A}" sibTransId="{1453FF34-A90A-4217-A063-4B28132C173C}"/>
    <dgm:cxn modelId="{552B87F7-9ACC-4A62-ABD8-E4DB45C381AF}" type="presOf" srcId="{09340954-12B4-47AE-9BAA-2DF06B2B2E54}" destId="{82885C78-0884-43CE-A8C1-ED2C9CFB6A36}" srcOrd="0" destOrd="0" presId="urn:microsoft.com/office/officeart/2005/8/layout/lProcess2"/>
    <dgm:cxn modelId="{5B932EFD-4E30-47A3-A544-9755870E92C2}" type="presOf" srcId="{B68845FE-50C0-4126-82D5-8DD3C679B664}" destId="{65667E04-3B19-42C8-848C-A036A7AD168D}" srcOrd="0" destOrd="0" presId="urn:microsoft.com/office/officeart/2005/8/layout/lProcess2"/>
    <dgm:cxn modelId="{A2723C3B-8758-42E1-8C37-6C314F3D811A}" type="presParOf" srcId="{389B6D6A-4456-4A62-9340-35FA04A2D5F9}" destId="{97DF4F48-205E-43C0-9D29-8D892107CC7C}" srcOrd="0" destOrd="0" presId="urn:microsoft.com/office/officeart/2005/8/layout/lProcess2"/>
    <dgm:cxn modelId="{F19888D3-E27E-40E4-8433-B13505766F6B}" type="presParOf" srcId="{97DF4F48-205E-43C0-9D29-8D892107CC7C}" destId="{65667E04-3B19-42C8-848C-A036A7AD168D}" srcOrd="0" destOrd="0" presId="urn:microsoft.com/office/officeart/2005/8/layout/lProcess2"/>
    <dgm:cxn modelId="{B8D0D31A-812C-4C48-8061-622416506597}" type="presParOf" srcId="{97DF4F48-205E-43C0-9D29-8D892107CC7C}" destId="{001125B4-0344-4854-B59C-4087C7A5F815}" srcOrd="1" destOrd="0" presId="urn:microsoft.com/office/officeart/2005/8/layout/lProcess2"/>
    <dgm:cxn modelId="{D7CECA1F-A191-4E8D-BECF-0EF4A0D370B6}" type="presParOf" srcId="{97DF4F48-205E-43C0-9D29-8D892107CC7C}" destId="{DC21042E-BCBB-4F3C-A03D-9FAFC8BEB7A1}" srcOrd="2" destOrd="0" presId="urn:microsoft.com/office/officeart/2005/8/layout/lProcess2"/>
    <dgm:cxn modelId="{66A0DB4A-3729-4F27-84B7-5F8A9FB53F47}" type="presParOf" srcId="{DC21042E-BCBB-4F3C-A03D-9FAFC8BEB7A1}" destId="{D725AE2D-F757-4C79-B4BF-EE55184F6E87}" srcOrd="0" destOrd="0" presId="urn:microsoft.com/office/officeart/2005/8/layout/lProcess2"/>
    <dgm:cxn modelId="{C7EBAC3A-934F-4544-A869-754731CF605A}" type="presParOf" srcId="{D725AE2D-F757-4C79-B4BF-EE55184F6E87}" destId="{A9C1A913-0763-46A7-A40F-ACBBE909DE41}" srcOrd="0" destOrd="0" presId="urn:microsoft.com/office/officeart/2005/8/layout/lProcess2"/>
    <dgm:cxn modelId="{BD4E4674-6047-4B94-A423-61B3FFAB3517}" type="presParOf" srcId="{D725AE2D-F757-4C79-B4BF-EE55184F6E87}" destId="{12D02A22-2745-49D7-87EF-6B44DECF9252}" srcOrd="1" destOrd="0" presId="urn:microsoft.com/office/officeart/2005/8/layout/lProcess2"/>
    <dgm:cxn modelId="{BD2E1AC5-1CBB-4FFD-A492-2F698097FB02}" type="presParOf" srcId="{D725AE2D-F757-4C79-B4BF-EE55184F6E87}" destId="{6333F5AA-DED0-4A57-96F5-B2A1B20876CA}" srcOrd="2" destOrd="0" presId="urn:microsoft.com/office/officeart/2005/8/layout/lProcess2"/>
    <dgm:cxn modelId="{881ED9A7-A45D-4197-96E7-A2438AFBFFFE}" type="presParOf" srcId="{389B6D6A-4456-4A62-9340-35FA04A2D5F9}" destId="{F22E87F4-8700-437B-92C6-37405242F3CF}" srcOrd="1" destOrd="0" presId="urn:microsoft.com/office/officeart/2005/8/layout/lProcess2"/>
    <dgm:cxn modelId="{47BCB7CC-1147-4566-ADB0-914178C5A8A7}" type="presParOf" srcId="{389B6D6A-4456-4A62-9340-35FA04A2D5F9}" destId="{4C14FE0B-A1E8-4A6C-99D7-12448FBACC65}" srcOrd="2" destOrd="0" presId="urn:microsoft.com/office/officeart/2005/8/layout/lProcess2"/>
    <dgm:cxn modelId="{C7AE59EB-E4FF-42AE-A6FD-72FDBF88FD19}" type="presParOf" srcId="{4C14FE0B-A1E8-4A6C-99D7-12448FBACC65}" destId="{72889FCB-E56D-45CA-A415-A96DC0EF1DA0}" srcOrd="0" destOrd="0" presId="urn:microsoft.com/office/officeart/2005/8/layout/lProcess2"/>
    <dgm:cxn modelId="{C4EA9948-AC2B-4F80-8239-E429E7816088}" type="presParOf" srcId="{4C14FE0B-A1E8-4A6C-99D7-12448FBACC65}" destId="{152E67B6-4BE6-4588-8FA3-10449A989418}" srcOrd="1" destOrd="0" presId="urn:microsoft.com/office/officeart/2005/8/layout/lProcess2"/>
    <dgm:cxn modelId="{94BC2609-1798-4717-9140-323F3906E6EF}" type="presParOf" srcId="{4C14FE0B-A1E8-4A6C-99D7-12448FBACC65}" destId="{C266FDB5-52EB-4F6A-A33B-1ECC3194D4EF}" srcOrd="2" destOrd="0" presId="urn:microsoft.com/office/officeart/2005/8/layout/lProcess2"/>
    <dgm:cxn modelId="{03B0EB89-950F-4F82-8E9A-E675B57A1F5B}" type="presParOf" srcId="{C266FDB5-52EB-4F6A-A33B-1ECC3194D4EF}" destId="{A62DD0AD-CF57-4982-A07D-A4847E008BA8}" srcOrd="0" destOrd="0" presId="urn:microsoft.com/office/officeart/2005/8/layout/lProcess2"/>
    <dgm:cxn modelId="{52BC67C0-B646-4977-8966-637327BF3568}" type="presParOf" srcId="{A62DD0AD-CF57-4982-A07D-A4847E008BA8}" destId="{7EF9D576-2D39-43CF-952D-9F805370E0DB}" srcOrd="0" destOrd="0" presId="urn:microsoft.com/office/officeart/2005/8/layout/lProcess2"/>
    <dgm:cxn modelId="{263E26E7-EB22-45D7-80A1-8F2D9543EDEA}" type="presParOf" srcId="{389B6D6A-4456-4A62-9340-35FA04A2D5F9}" destId="{AE1CF68E-D5C2-4B42-AC46-A49C6160388C}" srcOrd="3" destOrd="0" presId="urn:microsoft.com/office/officeart/2005/8/layout/lProcess2"/>
    <dgm:cxn modelId="{C55B652A-9BE2-46BA-ABCE-B2089FA5D773}" type="presParOf" srcId="{389B6D6A-4456-4A62-9340-35FA04A2D5F9}" destId="{451E3038-2D39-4DD7-AFC2-D3B29DCD7AA9}" srcOrd="4" destOrd="0" presId="urn:microsoft.com/office/officeart/2005/8/layout/lProcess2"/>
    <dgm:cxn modelId="{0F40D0F1-5E8B-42CC-B454-90B68C5F4C43}" type="presParOf" srcId="{451E3038-2D39-4DD7-AFC2-D3B29DCD7AA9}" destId="{992B8167-1256-4611-8DE7-411ADDD77A1C}" srcOrd="0" destOrd="0" presId="urn:microsoft.com/office/officeart/2005/8/layout/lProcess2"/>
    <dgm:cxn modelId="{2DB6D4B6-54ED-41C3-987D-2C8630AC7980}" type="presParOf" srcId="{451E3038-2D39-4DD7-AFC2-D3B29DCD7AA9}" destId="{AF8F5A10-2FC7-4E21-BBF2-3135D7FA04E4}" srcOrd="1" destOrd="0" presId="urn:microsoft.com/office/officeart/2005/8/layout/lProcess2"/>
    <dgm:cxn modelId="{C2481415-4394-4C63-B642-33F89C4B2D59}" type="presParOf" srcId="{451E3038-2D39-4DD7-AFC2-D3B29DCD7AA9}" destId="{EC7BA5C8-405B-44CB-9262-3C75C42CF896}" srcOrd="2" destOrd="0" presId="urn:microsoft.com/office/officeart/2005/8/layout/lProcess2"/>
    <dgm:cxn modelId="{666355DB-7E65-42C3-BDE5-4646B1DB89E9}" type="presParOf" srcId="{EC7BA5C8-405B-44CB-9262-3C75C42CF896}" destId="{2AD3230B-25B4-4C57-943B-E97678CDD64F}" srcOrd="0" destOrd="0" presId="urn:microsoft.com/office/officeart/2005/8/layout/lProcess2"/>
    <dgm:cxn modelId="{E6B650CF-53EF-4C14-A4CA-75B139895519}" type="presParOf" srcId="{2AD3230B-25B4-4C57-943B-E97678CDD64F}" destId="{82885C78-0884-43CE-A8C1-ED2C9CFB6A3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7E04-3B19-42C8-848C-A036A7AD168D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rgbClr val="E77B00"/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800" b="1" kern="1200" dirty="0">
            <a:solidFill>
              <a:srgbClr val="FFD100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rgbClr val="FFD1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Hijos beneficiarios en estado de orfandad</a:t>
          </a:r>
          <a:endParaRPr lang="es-CR" sz="1800" kern="1200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" y="0"/>
        <a:ext cx="2579687" cy="1625600"/>
      </dsp:txXfrm>
    </dsp:sp>
    <dsp:sp modelId="{A9C1A913-0763-46A7-A40F-ACBBE909DE41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rgbClr val="D26B1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Hijos menores de 25 años, el retiro será calculado hasta la edad de 25 años.</a:t>
          </a:r>
          <a:endParaRPr lang="es-CR" sz="1400" kern="1200" dirty="0"/>
        </a:p>
      </dsp:txBody>
      <dsp:txXfrm>
        <a:off x="306812" y="1675039"/>
        <a:ext cx="1968045" cy="1538098"/>
      </dsp:txXfrm>
    </dsp:sp>
    <dsp:sp modelId="{6333F5AA-DED0-4A57-96F5-B2A1B20876CA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rgbClr val="D26B1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Beneficiarios que antes de los 25 años pierdan el derecho de la pensión.</a:t>
          </a:r>
          <a:endParaRPr lang="es-CR" sz="1400" kern="1200" dirty="0"/>
        </a:p>
      </dsp:txBody>
      <dsp:txXfrm>
        <a:off x="306812" y="3560195"/>
        <a:ext cx="1968045" cy="1538098"/>
      </dsp:txXfrm>
    </dsp:sp>
    <dsp:sp modelId="{72889FCB-E56D-45CA-A415-A96DC0EF1DA0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rgbClr val="E77B00"/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800" b="1" kern="1200" dirty="0">
            <a:solidFill>
              <a:srgbClr val="FFD1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rgbClr val="FFD1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Personas Trabajadoras o pensionadas con enfermedad terminal</a:t>
          </a:r>
          <a:endParaRPr lang="es-CR" sz="1800" kern="1200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4156" y="0"/>
        <a:ext cx="2579687" cy="1625600"/>
      </dsp:txXfrm>
    </dsp:sp>
    <dsp:sp modelId="{7EF9D576-2D39-43CF-952D-9F805370E0DB}">
      <dsp:nvSpPr>
        <dsp:cNvPr id="0" name=""/>
        <dsp:cNvSpPr/>
      </dsp:nvSpPr>
      <dsp:spPr>
        <a:xfrm>
          <a:off x="3032125" y="1625600"/>
          <a:ext cx="2063749" cy="3522133"/>
        </a:xfrm>
        <a:prstGeom prst="roundRect">
          <a:avLst>
            <a:gd name="adj" fmla="val 10000"/>
          </a:avLst>
        </a:prstGeom>
        <a:solidFill>
          <a:srgbClr val="D26B1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Persona trabajadora y pensionada que presente una condición de enfermedad terminal calificada por la CCSS.</a:t>
          </a:r>
        </a:p>
      </dsp:txBody>
      <dsp:txXfrm>
        <a:off x="3092570" y="1686045"/>
        <a:ext cx="1942859" cy="3401243"/>
      </dsp:txXfrm>
    </dsp:sp>
    <dsp:sp modelId="{992B8167-1256-4611-8DE7-411ADDD77A1C}">
      <dsp:nvSpPr>
        <dsp:cNvPr id="0" name=""/>
        <dsp:cNvSpPr/>
      </dsp:nvSpPr>
      <dsp:spPr>
        <a:xfrm>
          <a:off x="5548312" y="0"/>
          <a:ext cx="2579687" cy="5418667"/>
        </a:xfrm>
        <a:prstGeom prst="roundRect">
          <a:avLst>
            <a:gd name="adj" fmla="val 10000"/>
          </a:avLst>
        </a:prstGeom>
        <a:solidFill>
          <a:srgbClr val="E77B00"/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FFD100"/>
              </a:solidFill>
              <a:latin typeface="Arial" panose="020B0604020202020204" pitchFamily="34" charset="0"/>
              <a:cs typeface="Arial" panose="020B0604020202020204" pitchFamily="34" charset="0"/>
            </a:rPr>
            <a:t>Personas pensionada en edad avanzada</a:t>
          </a:r>
          <a:endParaRPr lang="es-CR" sz="1800" b="1" kern="1200" dirty="0">
            <a:solidFill>
              <a:srgbClr val="FFD1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8312" y="0"/>
        <a:ext cx="2579687" cy="1625600"/>
      </dsp:txXfrm>
    </dsp:sp>
    <dsp:sp modelId="{82885C78-0884-43CE-A8C1-ED2C9CFB6A36}">
      <dsp:nvSpPr>
        <dsp:cNvPr id="0" name=""/>
        <dsp:cNvSpPr/>
      </dsp:nvSpPr>
      <dsp:spPr>
        <a:xfrm>
          <a:off x="5805289" y="1625600"/>
          <a:ext cx="2063749" cy="3522133"/>
        </a:xfrm>
        <a:prstGeom prst="roundRect">
          <a:avLst>
            <a:gd name="adj" fmla="val 10000"/>
          </a:avLst>
        </a:prstGeom>
        <a:solidFill>
          <a:srgbClr val="D26B1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Si la persona afiliada se pensiona a los 77 años o más, el retiro programado será calculado con un valor actuarial unitario por un plazo hasta la esperanza de vida al nacer.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 Si al momento del cálculo del retiro programado, la persona supera dicha esperanza de vida, podrá optar por un retiro total de los recursos.</a:t>
          </a:r>
        </a:p>
      </dsp:txBody>
      <dsp:txXfrm>
        <a:off x="5865734" y="1686045"/>
        <a:ext cx="1942859" cy="3401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05C1-A0DD-46BF-BC36-C56DEB511B3F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A7C2-BA49-4032-BC21-3E0C5E29E53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488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A7C2-BA49-4032-BC21-3E0C5E29E530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875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A7C2-BA49-4032-BC21-3E0C5E29E530}" type="slidenum">
              <a:rPr lang="es-CR" smtClean="0"/>
              <a:t>34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409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A7C2-BA49-4032-BC21-3E0C5E29E530}" type="slidenum">
              <a:rPr lang="es-CR" smtClean="0"/>
              <a:t>41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283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A7C2-BA49-4032-BC21-3E0C5E29E530}" type="slidenum">
              <a:rPr lang="es-CR" smtClean="0"/>
              <a:t>42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6987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A7C2-BA49-4032-BC21-3E0C5E29E530}" type="slidenum">
              <a:rPr lang="es-CR" smtClean="0"/>
              <a:t>45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750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52739-E120-4BA6-8B63-7B96FDD3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687CE-3EB8-4CF4-B1CB-EC4EB79C8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A5888-8B44-4C1E-BD19-3976AB33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C79514-044B-4357-80A4-A79F5F72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A6E22-15CF-4C1D-A82A-82C54AFF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75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6205F-5956-4EEB-9350-318C108A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ED8665-4750-446B-B688-86982D62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967B3-D5CF-4E31-9296-AA37D670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58601-A5F1-4450-BB70-4FCF5856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252E0-0406-4CDB-A090-3C380AA7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20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94365C-8B5B-4C99-A417-7322A8C59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EB3B8E-60BC-4DE1-BE83-CECB9B0AC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C732C-13A8-4110-9303-60FA2ACD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E989C3-67F1-4680-8081-086385DF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E2595-8D59-42FB-B5B2-C005D9C6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4720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660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3BD7-698E-4FC2-8365-1A82E2B4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791F7-BDFB-417B-889A-19C309B1D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FA5D6-DD43-4A7A-BF43-9D656B1B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209135-B296-4DC5-A296-51096260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049F5-C3DF-48A4-979E-7CFFB9B0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36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F5984-CA0A-4C4A-8FB0-F342A98C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D2D25-0D9E-468C-9F43-3D4CD8E6B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7151F-0B32-44DA-A346-EA8A1016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3CBAC3-8B4E-41C6-821A-CB982CF3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DA864-A39B-46B8-AB70-7D388F7E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661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10F2A-EFD1-4695-8CA7-15FE8DFB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E7FE0-82BA-4B0B-88F2-D3F405373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CF3DB-333A-4D6C-8191-80B896C26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5E706B-2182-4C4F-9E36-3A0332F7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67287-38AB-4EE3-91D7-DAB41DC4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74D299-7A83-4E48-94C9-8AE23C7B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38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A8C41-43D4-4B8E-8CA8-88CF54AF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0769FB-D268-4218-BB38-ABAC5A360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92BF5F-7591-4E28-AB59-22B9247A3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7D3481-C6D7-41DC-B158-8B32C9442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F6CC85-7A13-46BD-B1E0-EF66AACE4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9FBFE1-0319-4983-8563-A0037B06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0BEE1C-1062-4D8F-880F-61EFBD27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1829D3-AAF5-45BC-B615-E58B9C1C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380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3D100-8E84-4C41-8F82-A05D2960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783FAB-1753-4FDF-BC1D-7B416DD1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1412A9-D6A5-47BD-846D-195E62AE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8A2B52-B3F5-468B-B141-481199AA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495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3FC3CF-0053-4C14-ABE1-47AD5DF1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B1811F-ED4C-416C-8215-30CAA453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2ED383-2F76-4E2A-9D33-D1F1E1EA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8637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0F169-7835-4948-8C53-66B18B8C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E3E5C-A2D7-4677-9089-E2EA5DD5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ADC0D8-DDC6-42E0-A6D1-3E9519D26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80A4E5-127E-49FF-86C4-A9E1EC4F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154B7A-5259-41EF-9B7A-161E9A38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DA2C24-B8DC-406F-9C7A-5DCFE15E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7218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6307F-B651-4867-ABE6-C8236E2A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CA38F5-3F5B-4AA9-9432-935EC4725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4A95F1-A956-4229-B501-C63C2D4E8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3F3E2E-1C87-483D-9A31-0E19D5FD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2F65E-4A20-47C8-BEFF-58E8AA25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F1395-9CB0-485D-9A0D-21852003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173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C82C5E-57E1-414B-AE9D-974F292D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55ED4-F05B-4BED-AD6B-42A1DECF4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B0FBC9-7115-4361-9EF5-8DAD8ED8F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05FA-99D1-47FA-AB18-BE02EB0A5A25}" type="datetimeFigureOut">
              <a:rPr lang="es-CR" smtClean="0"/>
              <a:t>24/5/2024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F18DBE-D921-4238-AE3C-DBADF1167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DEAEA-1E09-4C5B-931E-2B9435078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698A-6266-47CB-8490-A00016A8411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6496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8.svg"/><Relationship Id="rId11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4.sv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8.svg"/><Relationship Id="rId11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4.sv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svg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8.svg"/><Relationship Id="rId11" Type="http://schemas.openxmlformats.org/officeDocument/2006/relationships/image" Target="../media/image4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2.svg"/><Relationship Id="rId4" Type="http://schemas.openxmlformats.org/officeDocument/2006/relationships/image" Target="../media/image34.svg"/><Relationship Id="rId9" Type="http://schemas.openxmlformats.org/officeDocument/2006/relationships/image" Target="../media/image41.png"/><Relationship Id="rId1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8.svg"/><Relationship Id="rId11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4.sv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svg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69.png"/><Relationship Id="rId10" Type="http://schemas.openxmlformats.org/officeDocument/2006/relationships/image" Target="../media/image66.svg"/><Relationship Id="rId4" Type="http://schemas.openxmlformats.org/officeDocument/2006/relationships/image" Target="../media/image62.svg"/><Relationship Id="rId9" Type="http://schemas.openxmlformats.org/officeDocument/2006/relationships/image" Target="../media/image65.png"/><Relationship Id="rId14" Type="http://schemas.openxmlformats.org/officeDocument/2006/relationships/image" Target="../media/image6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82.png"/><Relationship Id="rId4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8.svg"/><Relationship Id="rId11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4.svg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83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5.svg"/><Relationship Id="rId4" Type="http://schemas.openxmlformats.org/officeDocument/2006/relationships/image" Target="../media/image34.svg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38.svg"/><Relationship Id="rId11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4.svg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89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91.svg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2539B-50B8-6515-AE21-09D95CC0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32BBF1-86F4-7992-E996-F6C479DD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Imagen 3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519DC27-C42C-F39E-66CC-AC7F4B4F3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68A6A38-5392-6283-C1B7-A5B4D370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124" y="1951198"/>
            <a:ext cx="7143750" cy="205009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87C88A8-329A-19BD-BFF9-5B749BEF5BF4}"/>
              </a:ext>
            </a:extLst>
          </p:cNvPr>
          <p:cNvSpPr/>
          <p:nvPr/>
        </p:nvSpPr>
        <p:spPr>
          <a:xfrm>
            <a:off x="1858406" y="4391372"/>
            <a:ext cx="9004852" cy="697756"/>
          </a:xfrm>
          <a:prstGeom prst="roundRect">
            <a:avLst>
              <a:gd name="adj" fmla="val 50000"/>
            </a:avLst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343112F-704F-E6B5-AF9F-C19405D687D9}"/>
              </a:ext>
            </a:extLst>
          </p:cNvPr>
          <p:cNvSpPr txBox="1">
            <a:spLocks/>
          </p:cNvSpPr>
          <p:nvPr/>
        </p:nvSpPr>
        <p:spPr>
          <a:xfrm>
            <a:off x="2680607" y="3676492"/>
            <a:ext cx="6830785" cy="163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MEJOR OPCIÓN</a:t>
            </a:r>
            <a:endParaRPr lang="es-C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9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EF532D28-7B38-0DF3-FD84-6625F1091BAE}"/>
              </a:ext>
            </a:extLst>
          </p:cNvPr>
          <p:cNvSpPr/>
          <p:nvPr/>
        </p:nvSpPr>
        <p:spPr>
          <a:xfrm>
            <a:off x="-75414" y="-94268"/>
            <a:ext cx="12367967" cy="7022969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38A7107-CB0A-EB1F-6E75-6A3E8A6DDD4B}"/>
              </a:ext>
            </a:extLst>
          </p:cNvPr>
          <p:cNvSpPr/>
          <p:nvPr/>
        </p:nvSpPr>
        <p:spPr>
          <a:xfrm>
            <a:off x="763570" y="567714"/>
            <a:ext cx="9004852" cy="914493"/>
          </a:xfrm>
          <a:prstGeom prst="roundRect">
            <a:avLst>
              <a:gd name="adj" fmla="val 50000"/>
            </a:avLst>
          </a:prstGeom>
          <a:solidFill>
            <a:srgbClr val="75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72AEF2-43B3-E66A-CB6A-500B123073AB}"/>
              </a:ext>
            </a:extLst>
          </p:cNvPr>
          <p:cNvSpPr txBox="1"/>
          <p:nvPr/>
        </p:nvSpPr>
        <p:spPr>
          <a:xfrm>
            <a:off x="3176832" y="710034"/>
            <a:ext cx="6702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 RETIRO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686726-1C03-39AD-1AF0-2076A635A29C}"/>
              </a:ext>
            </a:extLst>
          </p:cNvPr>
          <p:cNvSpPr txBox="1"/>
          <p:nvPr/>
        </p:nvSpPr>
        <p:spPr>
          <a:xfrm>
            <a:off x="4440025" y="2160667"/>
            <a:ext cx="60897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R" sz="1800" b="0" i="0" u="none" strike="noStrike" baseline="0" dirty="0">
                <a:solidFill>
                  <a:schemeClr val="bg1"/>
                </a:solidFill>
                <a:latin typeface="Avenir-Roman"/>
              </a:rPr>
              <a:t>Los recursos se podrán retirar mediante </a:t>
            </a:r>
            <a:r>
              <a:rPr lang="es-CR" sz="1800" b="0" i="0" u="sng" strike="noStrike" baseline="0" dirty="0">
                <a:solidFill>
                  <a:srgbClr val="7D319F"/>
                </a:solidFill>
                <a:latin typeface="Avenir-Roman"/>
              </a:rPr>
              <a:t>planes de beneficios</a:t>
            </a:r>
            <a:r>
              <a:rPr lang="es-CR" sz="1800" b="0" i="0" u="none" strike="noStrike" baseline="0" dirty="0">
                <a:solidFill>
                  <a:srgbClr val="7D319F"/>
                </a:solidFill>
                <a:latin typeface="Avenir-Roman"/>
              </a:rPr>
              <a:t>, 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Avenir-Roman"/>
              </a:rPr>
              <a:t>una vez que la persona alcance la condición de pensionada por el IVM de la CCSS o del régimen sustituto. </a:t>
            </a:r>
          </a:p>
          <a:p>
            <a:pPr algn="just"/>
            <a:endParaRPr lang="es-ES" sz="1800" b="0" i="0" u="none" strike="noStrike" baseline="0" dirty="0">
              <a:solidFill>
                <a:schemeClr val="bg1"/>
              </a:solidFill>
              <a:latin typeface="Avenir-Roman"/>
            </a:endParaRPr>
          </a:p>
          <a:p>
            <a:pPr algn="just"/>
            <a:endParaRPr lang="es-ES" sz="1800" dirty="0">
              <a:solidFill>
                <a:schemeClr val="bg1"/>
              </a:solidFill>
              <a:latin typeface="Avenir-Roman"/>
            </a:endParaRPr>
          </a:p>
          <a:p>
            <a:pPr algn="just"/>
            <a:r>
              <a:rPr lang="es-ES" sz="1800" b="0" i="0" u="none" strike="noStrike" baseline="0" dirty="0">
                <a:solidFill>
                  <a:schemeClr val="bg1"/>
                </a:solidFill>
                <a:latin typeface="Avenir-Roman"/>
              </a:rPr>
              <a:t>También pueden retirarlos los beneficiarios que accedan al derecho de pensión, </a:t>
            </a:r>
            <a:r>
              <a:rPr lang="es-ES" sz="1800" b="0" i="0" u="sng" strike="noStrike" baseline="0" dirty="0">
                <a:solidFill>
                  <a:srgbClr val="7D319F"/>
                </a:solidFill>
                <a:latin typeface="Avenir-Roman"/>
              </a:rPr>
              <a:t>optando por una pensión o renta periódica</a:t>
            </a:r>
            <a:r>
              <a:rPr lang="es-ES" dirty="0">
                <a:solidFill>
                  <a:schemeClr val="bg1"/>
                </a:solidFill>
                <a:latin typeface="Avenir-Roman"/>
              </a:rPr>
              <a:t> 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Avenir-Roman"/>
              </a:rPr>
              <a:t>que se les otorgará con los recursos acumulados en el ROP de la </a:t>
            </a:r>
            <a:r>
              <a:rPr lang="es-CR" sz="1800" b="0" i="0" u="none" strike="noStrike" baseline="0" dirty="0">
                <a:solidFill>
                  <a:schemeClr val="bg1"/>
                </a:solidFill>
                <a:latin typeface="Avenir-Roman"/>
              </a:rPr>
              <a:t>persona fallecida.</a:t>
            </a:r>
            <a:endParaRPr lang="es-CR" sz="1800" dirty="0">
              <a:solidFill>
                <a:schemeClr val="bg1"/>
              </a:solidFill>
              <a:latin typeface="Calibri (Cuerpo)"/>
              <a:cs typeface="Times New Roman" panose="02020603050405020304" pitchFamily="18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C29D3A5-F356-6839-05CB-D3B15CFE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B59C07F-16CE-F421-38D5-4F8D694AC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1375" y="2312702"/>
            <a:ext cx="1051826" cy="122100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31CBA85-5CCF-030A-117A-C6E27CCE2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1375" y="3893852"/>
            <a:ext cx="1051826" cy="119157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E2353F4-0666-C113-C07D-F9761DDFD67D}"/>
              </a:ext>
            </a:extLst>
          </p:cNvPr>
          <p:cNvSpPr/>
          <p:nvPr/>
        </p:nvSpPr>
        <p:spPr>
          <a:xfrm>
            <a:off x="384459" y="-94268"/>
            <a:ext cx="2302180" cy="71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C77D2A-F2BA-9F16-255A-2302D6593AFA}"/>
              </a:ext>
            </a:extLst>
          </p:cNvPr>
          <p:cNvSpPr txBox="1">
            <a:spLocks/>
          </p:cNvSpPr>
          <p:nvPr/>
        </p:nvSpPr>
        <p:spPr>
          <a:xfrm>
            <a:off x="525861" y="615766"/>
            <a:ext cx="2450020" cy="188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Obligatorio de Pensión </a:t>
            </a:r>
            <a:r>
              <a:rPr lang="es-CR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(ROP)</a:t>
            </a:r>
            <a:endParaRPr lang="es-CR" sz="28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0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EF532D28-7B38-0DF3-FD84-6625F1091BAE}"/>
              </a:ext>
            </a:extLst>
          </p:cNvPr>
          <p:cNvSpPr/>
          <p:nvPr/>
        </p:nvSpPr>
        <p:spPr>
          <a:xfrm>
            <a:off x="-75414" y="-94268"/>
            <a:ext cx="12367967" cy="7022969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E2353F4-0666-C113-C07D-F9761DDFD67D}"/>
              </a:ext>
            </a:extLst>
          </p:cNvPr>
          <p:cNvSpPr/>
          <p:nvPr/>
        </p:nvSpPr>
        <p:spPr>
          <a:xfrm>
            <a:off x="384459" y="-94268"/>
            <a:ext cx="2302180" cy="71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C77D2A-F2BA-9F16-255A-2302D6593AFA}"/>
              </a:ext>
            </a:extLst>
          </p:cNvPr>
          <p:cNvSpPr txBox="1">
            <a:spLocks/>
          </p:cNvSpPr>
          <p:nvPr/>
        </p:nvSpPr>
        <p:spPr>
          <a:xfrm>
            <a:off x="525861" y="615766"/>
            <a:ext cx="2450020" cy="188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Obligatorio de Pensión </a:t>
            </a:r>
            <a:r>
              <a:rPr lang="es-CR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(ROP)</a:t>
            </a:r>
            <a:endParaRPr lang="es-CR" sz="28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CABF1B1-8F86-758F-17A4-9A2B11500CAF}"/>
              </a:ext>
            </a:extLst>
          </p:cNvPr>
          <p:cNvSpPr/>
          <p:nvPr/>
        </p:nvSpPr>
        <p:spPr>
          <a:xfrm>
            <a:off x="3059614" y="1684561"/>
            <a:ext cx="4344667" cy="21307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EE165D-62BB-FC42-AC8F-949A74B0CE03}"/>
              </a:ext>
            </a:extLst>
          </p:cNvPr>
          <p:cNvSpPr/>
          <p:nvPr/>
        </p:nvSpPr>
        <p:spPr>
          <a:xfrm>
            <a:off x="7574911" y="1684561"/>
            <a:ext cx="4344667" cy="21307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A539E32-4E57-98E4-A578-326F5CB4ACB2}"/>
              </a:ext>
            </a:extLst>
          </p:cNvPr>
          <p:cNvSpPr/>
          <p:nvPr/>
        </p:nvSpPr>
        <p:spPr>
          <a:xfrm>
            <a:off x="3059614" y="3921552"/>
            <a:ext cx="4344667" cy="255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&lt;</a:t>
            </a:r>
            <a:endParaRPr lang="es-CR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412CF47-7530-16D8-6752-18D001C6518C}"/>
              </a:ext>
            </a:extLst>
          </p:cNvPr>
          <p:cNvSpPr/>
          <p:nvPr/>
        </p:nvSpPr>
        <p:spPr>
          <a:xfrm>
            <a:off x="7574911" y="3921552"/>
            <a:ext cx="4344667" cy="255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&lt;&lt;&lt;&lt;&lt;&lt;</a:t>
            </a:r>
            <a:endParaRPr lang="es-C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FDA17-A646-FA1B-FBD1-2185694D38DF}"/>
              </a:ext>
            </a:extLst>
          </p:cNvPr>
          <p:cNvSpPr txBox="1"/>
          <p:nvPr/>
        </p:nvSpPr>
        <p:spPr>
          <a:xfrm>
            <a:off x="3146512" y="379648"/>
            <a:ext cx="7975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pensionadas de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del 2021 al 18 febrero del 2030</a:t>
            </a:r>
            <a:endParaRPr lang="es-ES" sz="24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A7EBEDE-FCDD-8B42-C0DD-CF5A5A2EF70C}"/>
              </a:ext>
            </a:extLst>
          </p:cNvPr>
          <p:cNvSpPr txBox="1">
            <a:spLocks/>
          </p:cNvSpPr>
          <p:nvPr/>
        </p:nvSpPr>
        <p:spPr>
          <a:xfrm>
            <a:off x="3800074" y="2686638"/>
            <a:ext cx="2930224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1800" b="1" i="0" u="none" strike="noStrike" baseline="0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 programado:</a:t>
            </a:r>
            <a:endParaRPr lang="es-ES" sz="1800" b="1" dirty="0">
              <a:solidFill>
                <a:srgbClr val="752F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E559E60-70A9-D1DA-2E53-CD1BE2D634B9}"/>
              </a:ext>
            </a:extLst>
          </p:cNvPr>
          <p:cNvSpPr txBox="1">
            <a:spLocks/>
          </p:cNvSpPr>
          <p:nvPr/>
        </p:nvSpPr>
        <p:spPr>
          <a:xfrm>
            <a:off x="7977398" y="2686638"/>
            <a:ext cx="2930224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1800" b="1" i="0" u="none" strike="noStrike" baseline="0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permanente:</a:t>
            </a:r>
            <a:endParaRPr lang="es-ES" sz="1800" b="1" dirty="0">
              <a:solidFill>
                <a:srgbClr val="752F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938DD135-1544-0535-A2EE-42D84837A8C1}"/>
              </a:ext>
            </a:extLst>
          </p:cNvPr>
          <p:cNvSpPr txBox="1">
            <a:spLocks/>
          </p:cNvSpPr>
          <p:nvPr/>
        </p:nvSpPr>
        <p:spPr>
          <a:xfrm>
            <a:off x="3785255" y="5382051"/>
            <a:ext cx="2930224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1800" b="1" i="0" u="none" strike="noStrike" baseline="0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temporal por cuotas:</a:t>
            </a:r>
            <a:endParaRPr lang="es-ES" sz="1800" b="1" dirty="0">
              <a:solidFill>
                <a:srgbClr val="752F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C09DDFD9-0285-3DA6-3BCA-802283EF97AB}"/>
              </a:ext>
            </a:extLst>
          </p:cNvPr>
          <p:cNvSpPr txBox="1">
            <a:spLocks/>
          </p:cNvSpPr>
          <p:nvPr/>
        </p:nvSpPr>
        <p:spPr>
          <a:xfrm>
            <a:off x="7927242" y="5125297"/>
            <a:ext cx="3550798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1800" b="1" i="0" u="none" strike="noStrike" baseline="0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temporal </a:t>
            </a:r>
            <a:r>
              <a:rPr lang="es-ES" sz="1200" b="1" i="0" u="none" strike="noStrike" baseline="0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calculada hasta su expectativa de vida condicionada:</a:t>
            </a:r>
            <a:endParaRPr lang="es-ES" sz="1800" b="1" dirty="0">
              <a:solidFill>
                <a:srgbClr val="752F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F7536335-34D7-EFF2-D55A-B6A798CB14FA}"/>
              </a:ext>
            </a:extLst>
          </p:cNvPr>
          <p:cNvSpPr txBox="1">
            <a:spLocks/>
          </p:cNvSpPr>
          <p:nvPr/>
        </p:nvSpPr>
        <p:spPr>
          <a:xfrm>
            <a:off x="3701679" y="3238106"/>
            <a:ext cx="3236466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200" b="0" i="0" u="none" strike="noStrike" baseline="0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Recibirá mensualmente una renta calculada en función de su saldo y de su expectativa de vida al momento de la jubilación.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116ED25-8C46-B18B-8115-181AAD009387}"/>
              </a:ext>
            </a:extLst>
          </p:cNvPr>
          <p:cNvSpPr txBox="1">
            <a:spLocks/>
          </p:cNvSpPr>
          <p:nvPr/>
        </p:nvSpPr>
        <p:spPr>
          <a:xfrm>
            <a:off x="7824277" y="3238106"/>
            <a:ext cx="3236466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2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Recibirá el promedio de los rendimientos generados en el fondo durante los últimos 36 meses.</a:t>
            </a:r>
            <a:endParaRPr lang="es-ES" sz="1200" b="0" i="0" u="none" strike="noStrike" baseline="0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BD085DC-E900-CEA3-9575-DF1158E973C2}"/>
              </a:ext>
            </a:extLst>
          </p:cNvPr>
          <p:cNvSpPr txBox="1">
            <a:spLocks/>
          </p:cNvSpPr>
          <p:nvPr/>
        </p:nvSpPr>
        <p:spPr>
          <a:xfrm>
            <a:off x="3686860" y="5763070"/>
            <a:ext cx="3236466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2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Calculada por un lapso equivalente a la cantidad de cotizaciones que realizó al ROP.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6EFB97B2-9650-5D67-1D68-9D2BFAA6C1E2}"/>
              </a:ext>
            </a:extLst>
          </p:cNvPr>
          <p:cNvSpPr txBox="1">
            <a:spLocks/>
          </p:cNvSpPr>
          <p:nvPr/>
        </p:nvSpPr>
        <p:spPr>
          <a:xfrm>
            <a:off x="8073656" y="5885619"/>
            <a:ext cx="3550799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2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Recibirá una mensualidad cuyo monto se obtiene al dividir el saldo del ROP entre el período comprendido desde la fecha de pensión de la persona hasta su expectativa de vida.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E3FAD65F-B517-1812-9089-9DE84393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1285" y="1796830"/>
            <a:ext cx="1327802" cy="831784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40DDBC09-7DFE-2DE0-BA6A-FE946BA17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7534" y="1886218"/>
            <a:ext cx="861522" cy="805161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A4097E13-2C22-ABD3-BC7F-807E386F2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9842" y="4230530"/>
            <a:ext cx="781050" cy="9525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879FFE3E-DDDE-B235-ED3B-56CA56A0C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2267" y="4083159"/>
            <a:ext cx="820747" cy="829386"/>
          </a:xfrm>
          <a:prstGeom prst="rect">
            <a:avLst/>
          </a:prstGeom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02298D6-CE82-41CC-E01C-3480FED7246B}"/>
              </a:ext>
            </a:extLst>
          </p:cNvPr>
          <p:cNvSpPr/>
          <p:nvPr/>
        </p:nvSpPr>
        <p:spPr>
          <a:xfrm>
            <a:off x="3135813" y="1796830"/>
            <a:ext cx="4192267" cy="1925701"/>
          </a:xfrm>
          <a:prstGeom prst="roundRect">
            <a:avLst/>
          </a:prstGeom>
          <a:noFill/>
          <a:ln w="19050">
            <a:solidFill>
              <a:srgbClr val="E7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7ED875DF-19FF-2A9F-5877-20355C51F46C}"/>
              </a:ext>
            </a:extLst>
          </p:cNvPr>
          <p:cNvSpPr/>
          <p:nvPr/>
        </p:nvSpPr>
        <p:spPr>
          <a:xfrm>
            <a:off x="7655585" y="1796830"/>
            <a:ext cx="4192267" cy="1925701"/>
          </a:xfrm>
          <a:prstGeom prst="roundRect">
            <a:avLst/>
          </a:prstGeom>
          <a:noFill/>
          <a:ln w="19050">
            <a:solidFill>
              <a:srgbClr val="E7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DFB1249-AB7B-4241-432F-D50558692CA8}"/>
              </a:ext>
            </a:extLst>
          </p:cNvPr>
          <p:cNvSpPr/>
          <p:nvPr/>
        </p:nvSpPr>
        <p:spPr>
          <a:xfrm>
            <a:off x="3135813" y="3995742"/>
            <a:ext cx="4192267" cy="2414485"/>
          </a:xfrm>
          <a:prstGeom prst="roundRect">
            <a:avLst/>
          </a:prstGeom>
          <a:noFill/>
          <a:ln w="19050">
            <a:solidFill>
              <a:srgbClr val="E7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FDE70883-A1D5-F34A-34A4-148AC325C651}"/>
              </a:ext>
            </a:extLst>
          </p:cNvPr>
          <p:cNvSpPr/>
          <p:nvPr/>
        </p:nvSpPr>
        <p:spPr>
          <a:xfrm>
            <a:off x="7655585" y="3995742"/>
            <a:ext cx="4192267" cy="2414485"/>
          </a:xfrm>
          <a:prstGeom prst="roundRect">
            <a:avLst/>
          </a:prstGeom>
          <a:noFill/>
          <a:ln w="19050">
            <a:solidFill>
              <a:srgbClr val="E7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094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EF532D28-7B38-0DF3-FD84-6625F1091BAE}"/>
              </a:ext>
            </a:extLst>
          </p:cNvPr>
          <p:cNvSpPr/>
          <p:nvPr/>
        </p:nvSpPr>
        <p:spPr>
          <a:xfrm>
            <a:off x="-75413" y="-94268"/>
            <a:ext cx="3308808" cy="7022969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E2353F4-0666-C113-C07D-F9761DDFD67D}"/>
              </a:ext>
            </a:extLst>
          </p:cNvPr>
          <p:cNvSpPr/>
          <p:nvPr/>
        </p:nvSpPr>
        <p:spPr>
          <a:xfrm>
            <a:off x="384459" y="-94268"/>
            <a:ext cx="2302180" cy="71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C77D2A-F2BA-9F16-255A-2302D6593AFA}"/>
              </a:ext>
            </a:extLst>
          </p:cNvPr>
          <p:cNvSpPr txBox="1">
            <a:spLocks/>
          </p:cNvSpPr>
          <p:nvPr/>
        </p:nvSpPr>
        <p:spPr>
          <a:xfrm>
            <a:off x="525861" y="615766"/>
            <a:ext cx="2450020" cy="188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Obligatorio de Pensión </a:t>
            </a:r>
            <a:r>
              <a:rPr lang="es-CR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(ROP)</a:t>
            </a:r>
            <a:endParaRPr lang="es-CR" sz="28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FDA17-A646-FA1B-FBD1-2185694D38DF}"/>
              </a:ext>
            </a:extLst>
          </p:cNvPr>
          <p:cNvSpPr txBox="1"/>
          <p:nvPr/>
        </p:nvSpPr>
        <p:spPr>
          <a:xfrm>
            <a:off x="3670161" y="379648"/>
            <a:ext cx="7975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pensionadas</a:t>
            </a:r>
          </a:p>
          <a:p>
            <a:pPr algn="ctr"/>
            <a:r>
              <a:rPr lang="es-ES" sz="2400" b="1" dirty="0">
                <a:solidFill>
                  <a:srgbClr val="7D319F"/>
                </a:solidFill>
                <a:latin typeface="Avenir-Heavy"/>
              </a:rPr>
              <a:t>después del 18 de febrero del 2030</a:t>
            </a:r>
            <a:endParaRPr lang="es-ES" sz="24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5FBEAA-4BBF-C06A-F535-CD589C4ABF78}"/>
              </a:ext>
            </a:extLst>
          </p:cNvPr>
          <p:cNvSpPr txBox="1"/>
          <p:nvPr/>
        </p:nvSpPr>
        <p:spPr>
          <a:xfrm>
            <a:off x="6430680" y="1426359"/>
            <a:ext cx="2413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7200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</a:t>
            </a:r>
            <a:endParaRPr lang="es-CR" sz="7200" dirty="0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66BC62C1-E9C2-A919-B00A-BFFF803EB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4231" y="2501126"/>
            <a:ext cx="3093022" cy="1152503"/>
          </a:xfrm>
          <a:prstGeom prst="rect">
            <a:avLst/>
          </a:prstGeom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1691640-47AE-B1EC-0AC1-5666C389128D}"/>
              </a:ext>
            </a:extLst>
          </p:cNvPr>
          <p:cNvSpPr/>
          <p:nvPr/>
        </p:nvSpPr>
        <p:spPr>
          <a:xfrm>
            <a:off x="3499530" y="3946994"/>
            <a:ext cx="2641542" cy="24349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3266666-DEC6-CEF5-E3EF-C9C8B6547478}"/>
              </a:ext>
            </a:extLst>
          </p:cNvPr>
          <p:cNvSpPr/>
          <p:nvPr/>
        </p:nvSpPr>
        <p:spPr>
          <a:xfrm>
            <a:off x="6336998" y="3946994"/>
            <a:ext cx="2641542" cy="24349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6BF4B8E-A36C-6C11-0D64-A35C4DEDF4C5}"/>
              </a:ext>
            </a:extLst>
          </p:cNvPr>
          <p:cNvSpPr/>
          <p:nvPr/>
        </p:nvSpPr>
        <p:spPr>
          <a:xfrm>
            <a:off x="9165999" y="3946994"/>
            <a:ext cx="2641542" cy="24349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0E1BF6BE-D4F1-7A9A-41A6-817A181599FE}"/>
              </a:ext>
            </a:extLst>
          </p:cNvPr>
          <p:cNvSpPr txBox="1">
            <a:spLocks/>
          </p:cNvSpPr>
          <p:nvPr/>
        </p:nvSpPr>
        <p:spPr>
          <a:xfrm>
            <a:off x="3573475" y="4166646"/>
            <a:ext cx="2423442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1800" b="1" i="0" u="none" strike="noStrike" baseline="0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 programado:</a:t>
            </a:r>
            <a:endParaRPr lang="es-ES" sz="1800" b="1" dirty="0">
              <a:solidFill>
                <a:srgbClr val="752F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3BDD3373-C603-1686-6595-725E3A182C2F}"/>
              </a:ext>
            </a:extLst>
          </p:cNvPr>
          <p:cNvSpPr txBox="1">
            <a:spLocks/>
          </p:cNvSpPr>
          <p:nvPr/>
        </p:nvSpPr>
        <p:spPr>
          <a:xfrm>
            <a:off x="6445978" y="4166646"/>
            <a:ext cx="2423442" cy="334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1800" b="1" i="0" u="none" strike="noStrike" baseline="0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permanente:</a:t>
            </a:r>
            <a:endParaRPr lang="es-ES" sz="1800" b="1" dirty="0">
              <a:solidFill>
                <a:srgbClr val="752F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0B326B02-3BDB-E97B-CD30-D0E52D3A07C3}"/>
              </a:ext>
            </a:extLst>
          </p:cNvPr>
          <p:cNvSpPr txBox="1">
            <a:spLocks/>
          </p:cNvSpPr>
          <p:nvPr/>
        </p:nvSpPr>
        <p:spPr>
          <a:xfrm>
            <a:off x="9165999" y="3994368"/>
            <a:ext cx="2735319" cy="1072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18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temporal calculada hasta su expectativa de vida condicionada:</a:t>
            </a:r>
            <a:endParaRPr lang="es-ES" sz="1800" b="1" dirty="0">
              <a:solidFill>
                <a:srgbClr val="7D319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C6DECBAC-A6EC-6F33-D2D8-CED1A348701B}"/>
              </a:ext>
            </a:extLst>
          </p:cNvPr>
          <p:cNvSpPr txBox="1">
            <a:spLocks/>
          </p:cNvSpPr>
          <p:nvPr/>
        </p:nvSpPr>
        <p:spPr>
          <a:xfrm>
            <a:off x="3612341" y="4591588"/>
            <a:ext cx="2439393" cy="811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12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Recibirá mensualmente una renta calculada en función de su saldo y de su expectativa de vida al momento de la jubilación.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A7539D0C-2C66-E7BC-24F6-753DEF2FFA0A}"/>
              </a:ext>
            </a:extLst>
          </p:cNvPr>
          <p:cNvSpPr txBox="1">
            <a:spLocks/>
          </p:cNvSpPr>
          <p:nvPr/>
        </p:nvSpPr>
        <p:spPr>
          <a:xfrm>
            <a:off x="6430680" y="4591588"/>
            <a:ext cx="2439393" cy="811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12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Recibirá el promedio de los rendimientos generados en el fondo durante los últimos 36 meses. 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9F773C90-32D0-5A60-4012-CC8468AB42CD}"/>
              </a:ext>
            </a:extLst>
          </p:cNvPr>
          <p:cNvSpPr txBox="1">
            <a:spLocks/>
          </p:cNvSpPr>
          <p:nvPr/>
        </p:nvSpPr>
        <p:spPr>
          <a:xfrm>
            <a:off x="9267073" y="5403553"/>
            <a:ext cx="2439393" cy="811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12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Recibirá una mensualidad cuyo monto se obtiene al dividir el saldo del ROP entre el período comprendido desde la fecha de pensión de la persona hasta su expectativa de vida.</a:t>
            </a:r>
          </a:p>
        </p:txBody>
      </p:sp>
    </p:spTree>
    <p:extLst>
      <p:ext uri="{BB962C8B-B14F-4D97-AF65-F5344CB8AC3E}">
        <p14:creationId xmlns:p14="http://schemas.microsoft.com/office/powerpoint/2010/main" val="283599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9BC9F71-5814-1D95-61FE-F8507254F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9287" y="2012444"/>
            <a:ext cx="8353425" cy="42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6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0441C-B31F-C6B0-ED42-D6F4AC91EC90}"/>
              </a:ext>
            </a:extLst>
          </p:cNvPr>
          <p:cNvSpPr/>
          <p:nvPr/>
        </p:nvSpPr>
        <p:spPr>
          <a:xfrm>
            <a:off x="0" y="-65988"/>
            <a:ext cx="12192000" cy="1075480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478D79-9E68-268E-8DB2-EBAE63A5C8D8}"/>
              </a:ext>
            </a:extLst>
          </p:cNvPr>
          <p:cNvSpPr txBox="1"/>
          <p:nvPr/>
        </p:nvSpPr>
        <p:spPr>
          <a:xfrm>
            <a:off x="1295400" y="309030"/>
            <a:ext cx="960120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</a:t>
            </a:r>
            <a:r>
              <a:rPr lang="es-C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pensionada por el régimen básico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0732CA-09AA-1055-06AD-DB3A258E83A2}"/>
              </a:ext>
            </a:extLst>
          </p:cNvPr>
          <p:cNvSpPr txBox="1"/>
          <p:nvPr/>
        </p:nvSpPr>
        <p:spPr>
          <a:xfrm>
            <a:off x="1619469" y="1324193"/>
            <a:ext cx="97851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R" sz="1600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de identidad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vigente en buen estado. En caso de extranjeros, documento DIMEX vigente y número de seguro social.</a:t>
            </a: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600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cuenta IBAN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(22 dígitos) activa, en colones y a nombre de la persona dueña del fondo.</a:t>
            </a: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600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pensión</a:t>
            </a:r>
            <a:r>
              <a:rPr lang="es-CR" sz="160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indicando claramente la fecha de pensión y monto actual de la misma, con fecha de emisión no mayor a 3 meses.</a:t>
            </a:r>
          </a:p>
          <a:p>
            <a:pPr lvl="1"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algn="just"/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Si se pensionó por el IVM de la CCSS, Bomberos, JUPEMA o Poder Judicial (excepto las</a:t>
            </a:r>
          </a:p>
          <a:p>
            <a:pPr marL="363538" lvl="1" algn="just"/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personas pensionadas antes del 05/10/2020) no es requisito presentarlo; Popular Pensiones lo solicita directamente al régimen. Las personas pensionadas de la Dirección Nacional de Pensiones (DNP) del Ministerio de Trabajo pueden autorizar a Popular Pensiones para que solicite la certificación.</a:t>
            </a:r>
          </a:p>
          <a:p>
            <a:pPr lvl="1"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B7663F-CAE3-E770-8A21-609C9C80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807" y="1353270"/>
            <a:ext cx="570446" cy="4278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48B1400-89E5-1F1B-161B-4D3346FC9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807" y="2148532"/>
            <a:ext cx="570446" cy="6274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7DE59AD-AB30-D068-977B-01140DE8D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195" y="3134375"/>
            <a:ext cx="492010" cy="648883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231240A-3364-6AE4-0153-51E03F12410E}"/>
              </a:ext>
            </a:extLst>
          </p:cNvPr>
          <p:cNvCxnSpPr/>
          <p:nvPr/>
        </p:nvCxnSpPr>
        <p:spPr>
          <a:xfrm>
            <a:off x="563730" y="2007909"/>
            <a:ext cx="109885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3459D1B-BCA5-8681-72ED-6A9C1037DE95}"/>
              </a:ext>
            </a:extLst>
          </p:cNvPr>
          <p:cNvCxnSpPr/>
          <p:nvPr/>
        </p:nvCxnSpPr>
        <p:spPr>
          <a:xfrm>
            <a:off x="563730" y="2894029"/>
            <a:ext cx="109885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3698F7-1F7C-ABD1-1A90-204A0C47CA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9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F2F664D-6742-985B-789D-6AFB805EF761}"/>
              </a:ext>
            </a:extLst>
          </p:cNvPr>
          <p:cNvSpPr/>
          <p:nvPr/>
        </p:nvSpPr>
        <p:spPr>
          <a:xfrm>
            <a:off x="0" y="-65989"/>
            <a:ext cx="12192000" cy="1482949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478D79-9E68-268E-8DB2-EBAE63A5C8D8}"/>
              </a:ext>
            </a:extLst>
          </p:cNvPr>
          <p:cNvSpPr txBox="1"/>
          <p:nvPr/>
        </p:nvSpPr>
        <p:spPr>
          <a:xfrm>
            <a:off x="759316" y="214760"/>
            <a:ext cx="10053228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 mayor de 65 años, no pensionada por el régimen básico</a:t>
            </a:r>
            <a:endParaRPr lang="es-CR" sz="3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B7663F-CAE3-E770-8A21-609C9C80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8488" y="2264443"/>
            <a:ext cx="570446" cy="4278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48B1400-89E5-1F1B-161B-4D3346FC9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8488" y="3307621"/>
            <a:ext cx="570446" cy="6274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7DE59AD-AB30-D068-977B-01140DE8D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0876" y="4497030"/>
            <a:ext cx="492010" cy="648883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231240A-3364-6AE4-0153-51E03F12410E}"/>
              </a:ext>
            </a:extLst>
          </p:cNvPr>
          <p:cNvCxnSpPr>
            <a:cxnSpLocks/>
          </p:cNvCxnSpPr>
          <p:nvPr/>
        </p:nvCxnSpPr>
        <p:spPr>
          <a:xfrm>
            <a:off x="1544118" y="3108935"/>
            <a:ext cx="81277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3698F7-1F7C-ABD1-1A90-204A0C47CA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BE57A8-9932-91B1-31E1-4F6FFDB095CE}"/>
              </a:ext>
            </a:extLst>
          </p:cNvPr>
          <p:cNvSpPr txBox="1"/>
          <p:nvPr/>
        </p:nvSpPr>
        <p:spPr>
          <a:xfrm>
            <a:off x="2708079" y="2106939"/>
            <a:ext cx="644707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Documento de identidad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vigente en buen estado. En caso de extranjeros,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documento DIMEX vigente y número de seguro social.</a:t>
            </a: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Número de cuenta IBAN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(22 dígitos) activa, en colones y a nombre de la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persona dueña del fondo.</a:t>
            </a: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Certificado de “no pensión”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los diferentes regímenes (IVM-CCSS, Poder Judicial, JUPEMA, DNP del Ministerio de Trabajo, Bomberos) que haga constar que no recibe pensión. Popular Pensiones solicita directamente estas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certificaciones.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658E6C7-FE53-8EF4-91F8-C6911034DDF6}"/>
              </a:ext>
            </a:extLst>
          </p:cNvPr>
          <p:cNvCxnSpPr>
            <a:cxnSpLocks/>
          </p:cNvCxnSpPr>
          <p:nvPr/>
        </p:nvCxnSpPr>
        <p:spPr>
          <a:xfrm>
            <a:off x="1544118" y="4145883"/>
            <a:ext cx="81277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64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0441C-B31F-C6B0-ED42-D6F4AC91EC90}"/>
              </a:ext>
            </a:extLst>
          </p:cNvPr>
          <p:cNvSpPr/>
          <p:nvPr/>
        </p:nvSpPr>
        <p:spPr>
          <a:xfrm>
            <a:off x="0" y="-65988"/>
            <a:ext cx="12192000" cy="1075480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478D79-9E68-268E-8DB2-EBAE63A5C8D8}"/>
              </a:ext>
            </a:extLst>
          </p:cNvPr>
          <p:cNvSpPr txBox="1"/>
          <p:nvPr/>
        </p:nvSpPr>
        <p:spPr>
          <a:xfrm>
            <a:off x="1295400" y="309030"/>
            <a:ext cx="96012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caso de fallecimiento de la persona afiliada</a:t>
            </a:r>
            <a:endParaRPr lang="es-CR" sz="3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B7663F-CAE3-E770-8A21-609C9C80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807" y="1438113"/>
            <a:ext cx="570446" cy="4278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48B1400-89E5-1F1B-161B-4D3346FC9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807" y="2148532"/>
            <a:ext cx="570446" cy="6274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7DE59AD-AB30-D068-977B-01140DE8D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195" y="3997748"/>
            <a:ext cx="492010" cy="648883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3459D1B-BCA5-8681-72ED-6A9C1037DE95}"/>
              </a:ext>
            </a:extLst>
          </p:cNvPr>
          <p:cNvCxnSpPr/>
          <p:nvPr/>
        </p:nvCxnSpPr>
        <p:spPr>
          <a:xfrm>
            <a:off x="563730" y="2894029"/>
            <a:ext cx="109885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3698F7-1F7C-ABD1-1A90-204A0C47CA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60DC68-C2E0-2C26-9141-51F08EFE88DC}"/>
              </a:ext>
            </a:extLst>
          </p:cNvPr>
          <p:cNvSpPr txBox="1"/>
          <p:nvPr/>
        </p:nvSpPr>
        <p:spPr>
          <a:xfrm>
            <a:off x="1517972" y="1327700"/>
            <a:ext cx="969719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de identidad </a:t>
            </a:r>
            <a:r>
              <a:rPr lang="es-E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vigente en buen estado. En caso de extranjeros, </a:t>
            </a:r>
            <a:r>
              <a:rPr lang="es-CR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documento DIMEX vigente y número de seguro social.</a:t>
            </a: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16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cuenta IBAN </a:t>
            </a:r>
            <a:r>
              <a:rPr lang="es-E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(22 dígitos) activa, en colones y a nombre del </a:t>
            </a:r>
            <a:r>
              <a:rPr lang="es-CR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beneficiario.</a:t>
            </a: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el difunto (afiliado) fallece en el extranjero debe presentar </a:t>
            </a:r>
            <a:r>
              <a:rPr lang="es-E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</a:t>
            </a:r>
            <a:r>
              <a:rPr lang="es-CR" sz="16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defunción apostillado</a:t>
            </a:r>
            <a:r>
              <a:rPr lang="es-CR" sz="1600" b="0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16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 del régimen básico</a:t>
            </a:r>
            <a:r>
              <a:rPr lang="es-ES" sz="1600" b="0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indicando los beneficiarios, sus porcentajes sumando 100% y sus debidos montos de pensión. </a:t>
            </a:r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R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1600" b="1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 de nacimiento en caso de beneficiarios menores de edad</a:t>
            </a:r>
            <a:r>
              <a:rPr lang="es-ES" sz="1600" b="0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 fecha de emisión no mayor a 3 meses, emitido por el Registro Civil.</a:t>
            </a: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148BE4B-13FD-A61B-E059-85C75D4D095A}"/>
              </a:ext>
            </a:extLst>
          </p:cNvPr>
          <p:cNvCxnSpPr/>
          <p:nvPr/>
        </p:nvCxnSpPr>
        <p:spPr>
          <a:xfrm>
            <a:off x="563730" y="2017336"/>
            <a:ext cx="109885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C7CB6F8-E30A-E393-9C70-1FBB1E18480E}"/>
              </a:ext>
            </a:extLst>
          </p:cNvPr>
          <p:cNvCxnSpPr/>
          <p:nvPr/>
        </p:nvCxnSpPr>
        <p:spPr>
          <a:xfrm>
            <a:off x="563730" y="3771371"/>
            <a:ext cx="109885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9631500-8888-C6F0-3370-869C33009080}"/>
              </a:ext>
            </a:extLst>
          </p:cNvPr>
          <p:cNvCxnSpPr/>
          <p:nvPr/>
        </p:nvCxnSpPr>
        <p:spPr>
          <a:xfrm>
            <a:off x="563730" y="5062193"/>
            <a:ext cx="109885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Gráfico 16">
            <a:extLst>
              <a:ext uri="{FF2B5EF4-FFF2-40B4-BE49-F238E27FC236}">
                <a16:creationId xmlns:a16="http://schemas.microsoft.com/office/drawing/2014/main" id="{3ABDB0F2-BAB9-C820-7563-1A8ABFE200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5652" y="2950036"/>
            <a:ext cx="454304" cy="599155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DC8D429F-05CA-6C55-69DF-DFA2DD2C73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3387" y="5156463"/>
            <a:ext cx="523167" cy="6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A26CB4B-96B0-D3EA-30DD-B88912E10F54}"/>
              </a:ext>
            </a:extLst>
          </p:cNvPr>
          <p:cNvSpPr/>
          <p:nvPr/>
        </p:nvSpPr>
        <p:spPr>
          <a:xfrm>
            <a:off x="3563518" y="1646906"/>
            <a:ext cx="6131433" cy="1160449"/>
          </a:xfrm>
          <a:custGeom>
            <a:avLst/>
            <a:gdLst>
              <a:gd name="connsiteX0" fmla="*/ 0 w 6131433"/>
              <a:gd name="connsiteY0" fmla="*/ 0 h 1160447"/>
              <a:gd name="connsiteX1" fmla="*/ 5551210 w 6131433"/>
              <a:gd name="connsiteY1" fmla="*/ 0 h 1160447"/>
              <a:gd name="connsiteX2" fmla="*/ 6131433 w 6131433"/>
              <a:gd name="connsiteY2" fmla="*/ 580224 h 1160447"/>
              <a:gd name="connsiteX3" fmla="*/ 5551210 w 6131433"/>
              <a:gd name="connsiteY3" fmla="*/ 1160447 h 1160447"/>
              <a:gd name="connsiteX4" fmla="*/ 0 w 6131433"/>
              <a:gd name="connsiteY4" fmla="*/ 1160447 h 1160447"/>
              <a:gd name="connsiteX5" fmla="*/ 0 w 6131433"/>
              <a:gd name="connsiteY5" fmla="*/ 0 h 116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1433" h="1160447">
                <a:moveTo>
                  <a:pt x="6131433" y="1160446"/>
                </a:moveTo>
                <a:lnTo>
                  <a:pt x="580223" y="1160446"/>
                </a:lnTo>
                <a:lnTo>
                  <a:pt x="0" y="580223"/>
                </a:lnTo>
                <a:lnTo>
                  <a:pt x="580223" y="1"/>
                </a:lnTo>
                <a:lnTo>
                  <a:pt x="6131433" y="1"/>
                </a:lnTo>
                <a:lnTo>
                  <a:pt x="6131433" y="1160446"/>
                </a:lnTo>
                <a:close/>
              </a:path>
            </a:pathLst>
          </a:custGeom>
          <a:solidFill>
            <a:srgbClr val="E77B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659" tIns="80011" rIns="149352" bIns="80010" numCol="1" spcCol="1270" anchor="ctr" anchorCtr="0">
            <a:noAutofit/>
          </a:bodyPr>
          <a:lstStyle/>
          <a:p>
            <a:pPr marL="0" lvl="0" indent="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100" kern="1200" dirty="0">
                <a:latin typeface="+mj-lt"/>
                <a:ea typeface="+mn-ea"/>
                <a:cs typeface="+mn-cs"/>
              </a:rPr>
              <a:t>Beneficiarios declarados por el Régimen Básico del IVM o sustituto. </a:t>
            </a:r>
          </a:p>
        </p:txBody>
      </p:sp>
      <p:sp>
        <p:nvSpPr>
          <p:cNvPr id="11" name="Elipse 10" descr="Insignia 1 con relleno sólido">
            <a:extLst>
              <a:ext uri="{FF2B5EF4-FFF2-40B4-BE49-F238E27FC236}">
                <a16:creationId xmlns:a16="http://schemas.microsoft.com/office/drawing/2014/main" id="{EFB29DE8-FCD5-71D0-AC5C-260E5C8ADA79}"/>
              </a:ext>
            </a:extLst>
          </p:cNvPr>
          <p:cNvSpPr/>
          <p:nvPr/>
        </p:nvSpPr>
        <p:spPr>
          <a:xfrm>
            <a:off x="2878048" y="1541660"/>
            <a:ext cx="1370941" cy="1370941"/>
          </a:xfrm>
          <a:prstGeom prst="ellipse">
            <a:avLst/>
          </a:prstGeom>
          <a:solidFill>
            <a:srgbClr val="7D319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R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3D980C3-8BC7-B48C-0DAF-83DDF371FBEE}"/>
              </a:ext>
            </a:extLst>
          </p:cNvPr>
          <p:cNvSpPr/>
          <p:nvPr/>
        </p:nvSpPr>
        <p:spPr>
          <a:xfrm>
            <a:off x="3563518" y="3321838"/>
            <a:ext cx="6131433" cy="1370942"/>
          </a:xfrm>
          <a:custGeom>
            <a:avLst/>
            <a:gdLst>
              <a:gd name="connsiteX0" fmla="*/ 0 w 6131433"/>
              <a:gd name="connsiteY0" fmla="*/ 0 h 1370941"/>
              <a:gd name="connsiteX1" fmla="*/ 5445963 w 6131433"/>
              <a:gd name="connsiteY1" fmla="*/ 0 h 1370941"/>
              <a:gd name="connsiteX2" fmla="*/ 6131433 w 6131433"/>
              <a:gd name="connsiteY2" fmla="*/ 685471 h 1370941"/>
              <a:gd name="connsiteX3" fmla="*/ 5445963 w 6131433"/>
              <a:gd name="connsiteY3" fmla="*/ 1370941 h 1370941"/>
              <a:gd name="connsiteX4" fmla="*/ 0 w 6131433"/>
              <a:gd name="connsiteY4" fmla="*/ 1370941 h 1370941"/>
              <a:gd name="connsiteX5" fmla="*/ 0 w 6131433"/>
              <a:gd name="connsiteY5" fmla="*/ 0 h 13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1433" h="1370941">
                <a:moveTo>
                  <a:pt x="6131433" y="1370940"/>
                </a:moveTo>
                <a:lnTo>
                  <a:pt x="685470" y="1370940"/>
                </a:lnTo>
                <a:lnTo>
                  <a:pt x="0" y="685470"/>
                </a:lnTo>
                <a:lnTo>
                  <a:pt x="685470" y="1"/>
                </a:lnTo>
                <a:lnTo>
                  <a:pt x="6131433" y="1"/>
                </a:lnTo>
                <a:lnTo>
                  <a:pt x="6131433" y="1370940"/>
                </a:lnTo>
                <a:close/>
              </a:path>
            </a:pathLst>
          </a:custGeom>
          <a:solidFill>
            <a:srgbClr val="E77B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282" tIns="80011" rIns="149352" bIns="80010" numCol="1" spcCol="1270" anchor="ctr" anchorCtr="0">
            <a:noAutofit/>
          </a:bodyPr>
          <a:lstStyle/>
          <a:p>
            <a:pPr marL="0" lvl="0" indent="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100" kern="1200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 ausencia de beneficiarios en el Régimen Básico del IVM o sustituto, los beneficiarios serán los designados en el contrato de afiliación con Popular Pensiones</a:t>
            </a:r>
          </a:p>
        </p:txBody>
      </p:sp>
      <p:sp>
        <p:nvSpPr>
          <p:cNvPr id="13" name="Elipse 12" descr="Insignia con relleno sólido">
            <a:extLst>
              <a:ext uri="{FF2B5EF4-FFF2-40B4-BE49-F238E27FC236}">
                <a16:creationId xmlns:a16="http://schemas.microsoft.com/office/drawing/2014/main" id="{8F17FC39-7F78-C266-865F-736B17A507B2}"/>
              </a:ext>
            </a:extLst>
          </p:cNvPr>
          <p:cNvSpPr/>
          <p:nvPr/>
        </p:nvSpPr>
        <p:spPr>
          <a:xfrm>
            <a:off x="2878048" y="3321839"/>
            <a:ext cx="1370941" cy="1370941"/>
          </a:xfrm>
          <a:prstGeom prst="ellipse">
            <a:avLst/>
          </a:prstGeom>
          <a:solidFill>
            <a:srgbClr val="7D319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R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7DA9120-EC37-1A01-558A-4483894F08B2}"/>
              </a:ext>
            </a:extLst>
          </p:cNvPr>
          <p:cNvSpPr/>
          <p:nvPr/>
        </p:nvSpPr>
        <p:spPr>
          <a:xfrm>
            <a:off x="3563518" y="5102016"/>
            <a:ext cx="6131434" cy="1370942"/>
          </a:xfrm>
          <a:custGeom>
            <a:avLst/>
            <a:gdLst>
              <a:gd name="connsiteX0" fmla="*/ 0 w 6131433"/>
              <a:gd name="connsiteY0" fmla="*/ 0 h 1370941"/>
              <a:gd name="connsiteX1" fmla="*/ 5445963 w 6131433"/>
              <a:gd name="connsiteY1" fmla="*/ 0 h 1370941"/>
              <a:gd name="connsiteX2" fmla="*/ 6131433 w 6131433"/>
              <a:gd name="connsiteY2" fmla="*/ 685471 h 1370941"/>
              <a:gd name="connsiteX3" fmla="*/ 5445963 w 6131433"/>
              <a:gd name="connsiteY3" fmla="*/ 1370941 h 1370941"/>
              <a:gd name="connsiteX4" fmla="*/ 0 w 6131433"/>
              <a:gd name="connsiteY4" fmla="*/ 1370941 h 1370941"/>
              <a:gd name="connsiteX5" fmla="*/ 0 w 6131433"/>
              <a:gd name="connsiteY5" fmla="*/ 0 h 13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1433" h="1370941">
                <a:moveTo>
                  <a:pt x="6131433" y="1370940"/>
                </a:moveTo>
                <a:lnTo>
                  <a:pt x="685470" y="1370940"/>
                </a:lnTo>
                <a:lnTo>
                  <a:pt x="0" y="685470"/>
                </a:lnTo>
                <a:lnTo>
                  <a:pt x="685470" y="1"/>
                </a:lnTo>
                <a:lnTo>
                  <a:pt x="6131433" y="1"/>
                </a:lnTo>
                <a:lnTo>
                  <a:pt x="6131433" y="1370940"/>
                </a:lnTo>
                <a:close/>
              </a:path>
            </a:pathLst>
          </a:custGeom>
          <a:solidFill>
            <a:srgbClr val="E77B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7282" tIns="91441" rIns="170689" bIns="91440" numCol="1" spcCol="1270" anchor="ctr" anchorCtr="0">
            <a:noAutofit/>
          </a:bodyPr>
          <a:lstStyle/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kern="1200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Ante ausencia en los escenarios anteriores se gestiona ante el Juzgado de Trabajo un proceso de consignación de prestaciones derivadas de ROP.</a:t>
            </a:r>
          </a:p>
        </p:txBody>
      </p:sp>
      <p:sp>
        <p:nvSpPr>
          <p:cNvPr id="15" name="Elipse 14" descr="Insignia 3 con relleno sólido">
            <a:extLst>
              <a:ext uri="{FF2B5EF4-FFF2-40B4-BE49-F238E27FC236}">
                <a16:creationId xmlns:a16="http://schemas.microsoft.com/office/drawing/2014/main" id="{358B4956-2093-E24A-DA91-CE86ED1F6F2D}"/>
              </a:ext>
            </a:extLst>
          </p:cNvPr>
          <p:cNvSpPr/>
          <p:nvPr/>
        </p:nvSpPr>
        <p:spPr>
          <a:xfrm>
            <a:off x="2878048" y="5102017"/>
            <a:ext cx="1370941" cy="1370941"/>
          </a:xfrm>
          <a:prstGeom prst="ellipse">
            <a:avLst/>
          </a:prstGeom>
          <a:solidFill>
            <a:srgbClr val="7D319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R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0D9052-A1FD-AC6C-5EFC-FE3AFD44C64B}"/>
              </a:ext>
            </a:extLst>
          </p:cNvPr>
          <p:cNvSpPr txBox="1">
            <a:spLocks/>
          </p:cNvSpPr>
          <p:nvPr/>
        </p:nvSpPr>
        <p:spPr>
          <a:xfrm>
            <a:off x="3221670" y="2048459"/>
            <a:ext cx="111171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57BE2BA3-0EDF-B0BA-DD1D-96F3726CC1D8}"/>
              </a:ext>
            </a:extLst>
          </p:cNvPr>
          <p:cNvSpPr txBox="1">
            <a:spLocks/>
          </p:cNvSpPr>
          <p:nvPr/>
        </p:nvSpPr>
        <p:spPr>
          <a:xfrm>
            <a:off x="3260582" y="3831678"/>
            <a:ext cx="111171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A4AA646-62C0-FE02-43C0-1EC413B7A1C7}"/>
              </a:ext>
            </a:extLst>
          </p:cNvPr>
          <p:cNvSpPr txBox="1">
            <a:spLocks/>
          </p:cNvSpPr>
          <p:nvPr/>
        </p:nvSpPr>
        <p:spPr>
          <a:xfrm>
            <a:off x="3260582" y="5616362"/>
            <a:ext cx="111171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7E55675F-2CA3-5BEB-E68A-8484B7DE8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A486DB-3CEA-B0DF-E5DC-4E208A32310A}"/>
              </a:ext>
            </a:extLst>
          </p:cNvPr>
          <p:cNvSpPr txBox="1"/>
          <p:nvPr/>
        </p:nvSpPr>
        <p:spPr>
          <a:xfrm>
            <a:off x="530716" y="209092"/>
            <a:ext cx="4694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5400" b="1" dirty="0">
                <a:solidFill>
                  <a:schemeClr val="accent2">
                    <a:lumMod val="75000"/>
                  </a:schemeClr>
                </a:solidFill>
              </a:rPr>
              <a:t>BENEFI</a:t>
            </a:r>
            <a:r>
              <a:rPr lang="es-CR" sz="5400" b="1" dirty="0">
                <a:solidFill>
                  <a:schemeClr val="accent2"/>
                </a:solidFill>
              </a:rPr>
              <a:t>CIA</a:t>
            </a:r>
            <a:r>
              <a:rPr lang="es-CR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RIOS</a:t>
            </a:r>
            <a:r>
              <a:rPr lang="es-C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30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9EEA4EF-5736-5A36-4E48-FA3475B01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693347"/>
              </p:ext>
            </p:extLst>
          </p:nvPr>
        </p:nvGraphicFramePr>
        <p:xfrm>
          <a:off x="1688250" y="11603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áfico 2">
            <a:extLst>
              <a:ext uri="{FF2B5EF4-FFF2-40B4-BE49-F238E27FC236}">
                <a16:creationId xmlns:a16="http://schemas.microsoft.com/office/drawing/2014/main" id="{C67112F4-37DD-F08A-B339-24FFC95E6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1C8ECCF-19DC-89FC-D3B2-9075786B398C}"/>
              </a:ext>
            </a:extLst>
          </p:cNvPr>
          <p:cNvSpPr txBox="1">
            <a:spLocks/>
          </p:cNvSpPr>
          <p:nvPr/>
        </p:nvSpPr>
        <p:spPr>
          <a:xfrm>
            <a:off x="475674" y="0"/>
            <a:ext cx="11417118" cy="710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sz="32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extraordinarias</a:t>
            </a:r>
            <a:r>
              <a:rPr lang="en-US" sz="32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las que </a:t>
            </a:r>
            <a:r>
              <a:rPr lang="en-US" sz="3200" b="1" dirty="0" err="1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en-US" sz="32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</a:t>
            </a:r>
            <a:r>
              <a:rPr lang="en-US" sz="32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del ROP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8F25527-B649-655F-0A7D-FBC3A998A7DA}"/>
              </a:ext>
            </a:extLst>
          </p:cNvPr>
          <p:cNvGrpSpPr/>
          <p:nvPr/>
        </p:nvGrpSpPr>
        <p:grpSpPr>
          <a:xfrm>
            <a:off x="3884540" y="781078"/>
            <a:ext cx="3735420" cy="69831"/>
            <a:chOff x="340468" y="457181"/>
            <a:chExt cx="3735420" cy="6983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677861A-025A-B005-E859-402B20CA185B}"/>
                </a:ext>
              </a:extLst>
            </p:cNvPr>
            <p:cNvSpPr/>
            <p:nvPr/>
          </p:nvSpPr>
          <p:spPr>
            <a:xfrm>
              <a:off x="340468" y="457181"/>
              <a:ext cx="1245140" cy="69831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0A061AE-04F2-BDF2-B27E-60C94145FA85}"/>
                </a:ext>
              </a:extLst>
            </p:cNvPr>
            <p:cNvSpPr/>
            <p:nvPr/>
          </p:nvSpPr>
          <p:spPr>
            <a:xfrm>
              <a:off x="1585608" y="457181"/>
              <a:ext cx="1245140" cy="69831"/>
            </a:xfrm>
            <a:prstGeom prst="rect">
              <a:avLst/>
            </a:prstGeom>
            <a:solidFill>
              <a:srgbClr val="7D3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9947DA6-CAAF-9024-24E4-7503347C0516}"/>
                </a:ext>
              </a:extLst>
            </p:cNvPr>
            <p:cNvSpPr/>
            <p:nvPr/>
          </p:nvSpPr>
          <p:spPr>
            <a:xfrm>
              <a:off x="2830748" y="457181"/>
              <a:ext cx="1245140" cy="69831"/>
            </a:xfrm>
            <a:prstGeom prst="rect">
              <a:avLst/>
            </a:prstGeom>
            <a:solidFill>
              <a:srgbClr val="E7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199398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AECB29DA-37D8-A437-9D86-015E2F86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F93526F-6EB9-2DF2-52B4-45123C20A5CE}"/>
              </a:ext>
            </a:extLst>
          </p:cNvPr>
          <p:cNvSpPr/>
          <p:nvPr/>
        </p:nvSpPr>
        <p:spPr>
          <a:xfrm>
            <a:off x="340468" y="1419683"/>
            <a:ext cx="9494196" cy="876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5885DA-D977-F84C-1897-AC25FE553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18" y="638162"/>
            <a:ext cx="8913823" cy="7104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Pensiones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CD623E-4868-EF5F-D621-9EC4510DC2B5}"/>
              </a:ext>
            </a:extLst>
          </p:cNvPr>
          <p:cNvSpPr txBox="1"/>
          <p:nvPr/>
        </p:nvSpPr>
        <p:spPr>
          <a:xfrm>
            <a:off x="451482" y="1567873"/>
            <a:ext cx="942294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R" sz="1800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compuesto por cuatro pilares que determinan la forma en que recibirá la pensión, y pueda tomar acciones anticipadas que le permitan obtener un mejor futuro.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E374D1-D5B2-B801-7B24-92E9DA739F06}"/>
              </a:ext>
            </a:extLst>
          </p:cNvPr>
          <p:cNvSpPr/>
          <p:nvPr/>
        </p:nvSpPr>
        <p:spPr>
          <a:xfrm>
            <a:off x="340468" y="457181"/>
            <a:ext cx="1245140" cy="6983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15C024-A01D-B746-68F6-A17AB78107FB}"/>
              </a:ext>
            </a:extLst>
          </p:cNvPr>
          <p:cNvSpPr/>
          <p:nvPr/>
        </p:nvSpPr>
        <p:spPr>
          <a:xfrm>
            <a:off x="1585608" y="457181"/>
            <a:ext cx="1245140" cy="69831"/>
          </a:xfrm>
          <a:prstGeom prst="rect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A8D33D-F89A-6723-91BB-9A8CB545A067}"/>
              </a:ext>
            </a:extLst>
          </p:cNvPr>
          <p:cNvSpPr/>
          <p:nvPr/>
        </p:nvSpPr>
        <p:spPr>
          <a:xfrm>
            <a:off x="2830748" y="457181"/>
            <a:ext cx="1245140" cy="69831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F03F80F-9E6A-EA8B-89B7-27CBE1B82BA6}"/>
              </a:ext>
            </a:extLst>
          </p:cNvPr>
          <p:cNvGrpSpPr/>
          <p:nvPr/>
        </p:nvGrpSpPr>
        <p:grpSpPr>
          <a:xfrm>
            <a:off x="1523894" y="3676954"/>
            <a:ext cx="8981067" cy="1809345"/>
            <a:chOff x="963038" y="3588862"/>
            <a:chExt cx="8981067" cy="1809345"/>
          </a:xfrm>
        </p:grpSpPr>
        <p:sp>
          <p:nvSpPr>
            <p:cNvPr id="10" name="Rectángulo: esquinas diagonales redondeadas 9">
              <a:extLst>
                <a:ext uri="{FF2B5EF4-FFF2-40B4-BE49-F238E27FC236}">
                  <a16:creationId xmlns:a16="http://schemas.microsoft.com/office/drawing/2014/main" id="{53856BFF-1721-19C7-AF8B-4FEF48C2762A}"/>
                </a:ext>
              </a:extLst>
            </p:cNvPr>
            <p:cNvSpPr/>
            <p:nvPr/>
          </p:nvSpPr>
          <p:spPr>
            <a:xfrm>
              <a:off x="963038" y="3588862"/>
              <a:ext cx="1809345" cy="1809345"/>
            </a:xfrm>
            <a:prstGeom prst="round2DiagRect">
              <a:avLst/>
            </a:prstGeom>
            <a:solidFill>
              <a:srgbClr val="E7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Régimen Básico o sustituto</a:t>
              </a:r>
              <a:endParaRPr lang="es-C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ángulo: esquinas diagonales redondeadas 10">
              <a:extLst>
                <a:ext uri="{FF2B5EF4-FFF2-40B4-BE49-F238E27FC236}">
                  <a16:creationId xmlns:a16="http://schemas.microsoft.com/office/drawing/2014/main" id="{7BDF13C9-A990-691D-4061-1E0356BA219C}"/>
                </a:ext>
              </a:extLst>
            </p:cNvPr>
            <p:cNvSpPr/>
            <p:nvPr/>
          </p:nvSpPr>
          <p:spPr>
            <a:xfrm>
              <a:off x="3353612" y="3588862"/>
              <a:ext cx="1809345" cy="1809345"/>
            </a:xfrm>
            <a:prstGeom prst="round2DiagRect">
              <a:avLst/>
            </a:prstGeom>
            <a:solidFill>
              <a:srgbClr val="75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  <a:p>
              <a:pPr algn="ctr"/>
              <a:r>
                <a:rPr lang="es-ES" dirty="0"/>
                <a:t>Régimen Obligatorio</a:t>
              </a:r>
              <a:endParaRPr lang="es-CR" dirty="0"/>
            </a:p>
          </p:txBody>
        </p:sp>
        <p:sp>
          <p:nvSpPr>
            <p:cNvPr id="12" name="Rectángulo: esquinas diagonales redondeadas 11">
              <a:extLst>
                <a:ext uri="{FF2B5EF4-FFF2-40B4-BE49-F238E27FC236}">
                  <a16:creationId xmlns:a16="http://schemas.microsoft.com/office/drawing/2014/main" id="{32B27C13-9253-D540-102D-EDBC41FC759F}"/>
                </a:ext>
              </a:extLst>
            </p:cNvPr>
            <p:cNvSpPr/>
            <p:nvPr/>
          </p:nvSpPr>
          <p:spPr>
            <a:xfrm>
              <a:off x="5744186" y="3588862"/>
              <a:ext cx="1809345" cy="1809345"/>
            </a:xfrm>
            <a:prstGeom prst="round2Diag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  <a:p>
              <a:pPr algn="ctr"/>
              <a:r>
                <a:rPr lang="es-ES" dirty="0"/>
                <a:t>Régimen Voluntario</a:t>
              </a:r>
              <a:endParaRPr lang="es-CR" dirty="0"/>
            </a:p>
          </p:txBody>
        </p:sp>
        <p:sp>
          <p:nvSpPr>
            <p:cNvPr id="13" name="Rectángulo: esquinas diagonales redondeadas 12">
              <a:extLst>
                <a:ext uri="{FF2B5EF4-FFF2-40B4-BE49-F238E27FC236}">
                  <a16:creationId xmlns:a16="http://schemas.microsoft.com/office/drawing/2014/main" id="{0ECFEF5B-1A7B-3023-1BF6-E9046ED332B9}"/>
                </a:ext>
              </a:extLst>
            </p:cNvPr>
            <p:cNvSpPr/>
            <p:nvPr/>
          </p:nvSpPr>
          <p:spPr>
            <a:xfrm>
              <a:off x="8134760" y="3588862"/>
              <a:ext cx="1809345" cy="1809345"/>
            </a:xfrm>
            <a:prstGeom prst="round2DiagRect">
              <a:avLst/>
            </a:prstGeom>
            <a:solidFill>
              <a:srgbClr val="00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  <a:p>
              <a:pPr algn="ctr"/>
              <a:r>
                <a:rPr lang="es-ES" dirty="0"/>
                <a:t>Régimen No Contributivo</a:t>
              </a:r>
              <a:endParaRPr lang="es-CR" dirty="0"/>
            </a:p>
          </p:txBody>
        </p:sp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1C48D540-2263-73BD-7582-E49B22FBEC16}"/>
                </a:ext>
              </a:extLst>
            </p:cNvPr>
            <p:cNvSpPr txBox="1">
              <a:spLocks/>
            </p:cNvSpPr>
            <p:nvPr/>
          </p:nvSpPr>
          <p:spPr>
            <a:xfrm>
              <a:off x="1521475" y="3669571"/>
              <a:ext cx="726420" cy="7408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ítulo 1">
              <a:extLst>
                <a:ext uri="{FF2B5EF4-FFF2-40B4-BE49-F238E27FC236}">
                  <a16:creationId xmlns:a16="http://schemas.microsoft.com/office/drawing/2014/main" id="{50252A9B-8E4F-03CA-6EE9-9641EB423F88}"/>
                </a:ext>
              </a:extLst>
            </p:cNvPr>
            <p:cNvSpPr txBox="1">
              <a:spLocks/>
            </p:cNvSpPr>
            <p:nvPr/>
          </p:nvSpPr>
          <p:spPr>
            <a:xfrm>
              <a:off x="3895074" y="3669571"/>
              <a:ext cx="726420" cy="7408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8" name="Título 1">
              <a:extLst>
                <a:ext uri="{FF2B5EF4-FFF2-40B4-BE49-F238E27FC236}">
                  <a16:creationId xmlns:a16="http://schemas.microsoft.com/office/drawing/2014/main" id="{901B3238-2352-2ED3-2FAF-E5B8C1AA1CDD}"/>
                </a:ext>
              </a:extLst>
            </p:cNvPr>
            <p:cNvSpPr txBox="1">
              <a:spLocks/>
            </p:cNvSpPr>
            <p:nvPr/>
          </p:nvSpPr>
          <p:spPr>
            <a:xfrm>
              <a:off x="6285648" y="3669571"/>
              <a:ext cx="726420" cy="7408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9" name="Título 1">
              <a:extLst>
                <a:ext uri="{FF2B5EF4-FFF2-40B4-BE49-F238E27FC236}">
                  <a16:creationId xmlns:a16="http://schemas.microsoft.com/office/drawing/2014/main" id="{9179B339-275C-444C-5EBA-DA45F4759EB6}"/>
                </a:ext>
              </a:extLst>
            </p:cNvPr>
            <p:cNvSpPr txBox="1">
              <a:spLocks/>
            </p:cNvSpPr>
            <p:nvPr/>
          </p:nvSpPr>
          <p:spPr>
            <a:xfrm>
              <a:off x="8676222" y="3669571"/>
              <a:ext cx="726420" cy="7408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ED3615F3-68D1-C27D-DBCC-BC7317FED976}"/>
              </a:ext>
            </a:extLst>
          </p:cNvPr>
          <p:cNvSpPr txBox="1">
            <a:spLocks/>
          </p:cNvSpPr>
          <p:nvPr/>
        </p:nvSpPr>
        <p:spPr>
          <a:xfrm>
            <a:off x="5226692" y="2840981"/>
            <a:ext cx="1582454" cy="486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Pilares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1B48042C-AF63-C4EB-003F-93592A141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4" name="Abrir llave 3">
            <a:extLst>
              <a:ext uri="{FF2B5EF4-FFF2-40B4-BE49-F238E27FC236}">
                <a16:creationId xmlns:a16="http://schemas.microsoft.com/office/drawing/2014/main" id="{07F55962-7F4E-F57D-7513-8AF643EA3CC5}"/>
              </a:ext>
            </a:extLst>
          </p:cNvPr>
          <p:cNvSpPr/>
          <p:nvPr/>
        </p:nvSpPr>
        <p:spPr>
          <a:xfrm rot="16200000">
            <a:off x="5889556" y="-458313"/>
            <a:ext cx="256726" cy="7713025"/>
          </a:xfrm>
          <a:prstGeom prst="leftBrace">
            <a:avLst>
              <a:gd name="adj1" fmla="val 108699"/>
              <a:gd name="adj2" fmla="val 4963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3699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02DD1DA-A6F8-32FC-3CF3-9ADC8998E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EF532D28-7B38-0DF3-FD84-6625F1091BAE}"/>
              </a:ext>
            </a:extLst>
          </p:cNvPr>
          <p:cNvSpPr/>
          <p:nvPr/>
        </p:nvSpPr>
        <p:spPr>
          <a:xfrm>
            <a:off x="-75414" y="-94268"/>
            <a:ext cx="12367967" cy="7022969"/>
          </a:xfrm>
          <a:prstGeom prst="rect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4B6FE80-07DF-28D6-A2ED-B0BABBEC228D}"/>
              </a:ext>
            </a:extLst>
          </p:cNvPr>
          <p:cNvSpPr/>
          <p:nvPr/>
        </p:nvSpPr>
        <p:spPr>
          <a:xfrm>
            <a:off x="5781856" y="3514227"/>
            <a:ext cx="1912991" cy="1779789"/>
          </a:xfrm>
          <a:prstGeom prst="roundRect">
            <a:avLst/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E2353F4-0666-C113-C07D-F9761DDFD67D}"/>
              </a:ext>
            </a:extLst>
          </p:cNvPr>
          <p:cNvSpPr/>
          <p:nvPr/>
        </p:nvSpPr>
        <p:spPr>
          <a:xfrm>
            <a:off x="214950" y="-94268"/>
            <a:ext cx="2648669" cy="71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C77D2A-F2BA-9F16-255A-2302D6593AFA}"/>
              </a:ext>
            </a:extLst>
          </p:cNvPr>
          <p:cNvSpPr txBox="1">
            <a:spLocks/>
          </p:cNvSpPr>
          <p:nvPr/>
        </p:nvSpPr>
        <p:spPr>
          <a:xfrm>
            <a:off x="271414" y="615766"/>
            <a:ext cx="2592205" cy="188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de Capitalización Laboral</a:t>
            </a:r>
          </a:p>
          <a:p>
            <a:r>
              <a:rPr lang="es-CR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(FCL)</a:t>
            </a:r>
            <a:endParaRPr lang="es-CR" sz="28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2AAC84B-23A6-BABE-5D45-A18A10A578B4}"/>
              </a:ext>
            </a:extLst>
          </p:cNvPr>
          <p:cNvSpPr txBox="1">
            <a:spLocks/>
          </p:cNvSpPr>
          <p:nvPr/>
        </p:nvSpPr>
        <p:spPr>
          <a:xfrm>
            <a:off x="5778865" y="3693642"/>
            <a:ext cx="1912990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74F997E-0AFA-114A-8C6D-B1CBA946302D}"/>
              </a:ext>
            </a:extLst>
          </p:cNvPr>
          <p:cNvSpPr txBox="1">
            <a:spLocks/>
          </p:cNvSpPr>
          <p:nvPr/>
        </p:nvSpPr>
        <p:spPr>
          <a:xfrm>
            <a:off x="5784848" y="4427001"/>
            <a:ext cx="1912990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Aporte del Patrono  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C29D3A5-F356-6839-05CB-D3B15CFE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1B8626-DEA2-E54E-3605-E6DBCA61A80E}"/>
              </a:ext>
            </a:extLst>
          </p:cNvPr>
          <p:cNvSpPr txBox="1"/>
          <p:nvPr/>
        </p:nvSpPr>
        <p:spPr>
          <a:xfrm>
            <a:off x="3107766" y="694382"/>
            <a:ext cx="77969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ahorro creado para atender las necesidades inmediatas en caso de desempleo, le recomendamos retirarlo cuando realmente lo necesite, así podrá contar con un fondo para enfrentar situaciones de emergencia y continuar ganando rendimientos.</a:t>
            </a:r>
          </a:p>
          <a:p>
            <a:pPr algn="just"/>
            <a:endParaRPr lang="es-ES" sz="2000" b="0" i="0" u="none" strike="noStrike" baseline="0" dirty="0">
              <a:latin typeface="Avenir-Roman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54E565-EF41-DF0F-B559-BE53BA7083EB}"/>
              </a:ext>
            </a:extLst>
          </p:cNvPr>
          <p:cNvSpPr txBox="1"/>
          <p:nvPr/>
        </p:nvSpPr>
        <p:spPr>
          <a:xfrm>
            <a:off x="3107766" y="2224963"/>
            <a:ext cx="6921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u="none" strike="noStrike" baseline="0" dirty="0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 un aporte patronal del 1,5% calculado sobre el salario bruto mensual de la persona trabajadora.</a:t>
            </a:r>
            <a:endParaRPr lang="es-CR" dirty="0">
              <a:solidFill>
                <a:srgbClr val="FFD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3A0F94C-C78B-D555-0A4F-15D20A582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8002" y="3663032"/>
            <a:ext cx="1326625" cy="147444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3122D03-56AA-5420-8505-DB9016AF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10" y="2853082"/>
            <a:ext cx="1045774" cy="9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4CCB0DB-96E7-59D5-BF17-20F4FB84F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2175" y="2012444"/>
            <a:ext cx="7515225" cy="44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8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0441C-B31F-C6B0-ED42-D6F4AC91EC90}"/>
              </a:ext>
            </a:extLst>
          </p:cNvPr>
          <p:cNvSpPr/>
          <p:nvPr/>
        </p:nvSpPr>
        <p:spPr>
          <a:xfrm>
            <a:off x="0" y="-54837"/>
            <a:ext cx="12192000" cy="1075480"/>
          </a:xfrm>
          <a:prstGeom prst="rect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478D79-9E68-268E-8DB2-EBAE63A5C8D8}"/>
              </a:ext>
            </a:extLst>
          </p:cNvPr>
          <p:cNvSpPr txBox="1"/>
          <p:nvPr/>
        </p:nvSpPr>
        <p:spPr>
          <a:xfrm>
            <a:off x="1295400" y="309030"/>
            <a:ext cx="1010920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Ruptura laboral – Suspensión del contrato laboral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B7663F-CAE3-E770-8A21-609C9C80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807" y="1744117"/>
            <a:ext cx="570446" cy="4278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48B1400-89E5-1F1B-161B-4D3346FC9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807" y="2753657"/>
            <a:ext cx="570446" cy="6274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7DE59AD-AB30-D068-977B-01140DE8D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195" y="4084923"/>
            <a:ext cx="492010" cy="648883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231240A-3364-6AE4-0153-51E03F12410E}"/>
              </a:ext>
            </a:extLst>
          </p:cNvPr>
          <p:cNvCxnSpPr/>
          <p:nvPr/>
        </p:nvCxnSpPr>
        <p:spPr>
          <a:xfrm>
            <a:off x="563730" y="2553118"/>
            <a:ext cx="10988565" cy="0"/>
          </a:xfrm>
          <a:prstGeom prst="line">
            <a:avLst/>
          </a:prstGeom>
          <a:ln>
            <a:solidFill>
              <a:srgbClr val="752F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3459D1B-BCA5-8681-72ED-6A9C1037DE95}"/>
              </a:ext>
            </a:extLst>
          </p:cNvPr>
          <p:cNvCxnSpPr/>
          <p:nvPr/>
        </p:nvCxnSpPr>
        <p:spPr>
          <a:xfrm>
            <a:off x="563730" y="3650791"/>
            <a:ext cx="10988565" cy="0"/>
          </a:xfrm>
          <a:prstGeom prst="line">
            <a:avLst/>
          </a:prstGeom>
          <a:ln>
            <a:solidFill>
              <a:srgbClr val="7D319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3698F7-1F7C-ABD1-1A90-204A0C47CA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875139-23F4-DE18-6EE2-76E830D46731}"/>
              </a:ext>
            </a:extLst>
          </p:cNvPr>
          <p:cNvSpPr txBox="1"/>
          <p:nvPr/>
        </p:nvSpPr>
        <p:spPr>
          <a:xfrm>
            <a:off x="1619469" y="1690062"/>
            <a:ext cx="100854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de identidad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vigente en buen estado. En caso de extranjeros,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documento DIMEX vigente y número de seguro social.</a:t>
            </a:r>
          </a:p>
          <a:p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cuenta IBAN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(22 dígitos), activa en colones y a nombre de la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persona afiliada.</a:t>
            </a:r>
          </a:p>
          <a:p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Presentar un documento extendido por el patrono con su información personal (nombre completo y número de identificación) o algún </a:t>
            </a:r>
            <a:r>
              <a:rPr lang="es-ES" sz="20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que demuestre fehacientemente la ruptura laboral o la suspensión del contrato laboral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(preferiblemente membretada, sellada y firmada).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superiores redondeadas 17">
            <a:extLst>
              <a:ext uri="{FF2B5EF4-FFF2-40B4-BE49-F238E27FC236}">
                <a16:creationId xmlns:a16="http://schemas.microsoft.com/office/drawing/2014/main" id="{1763F7B5-2DAB-8568-38AE-E6A2C4A9B923}"/>
              </a:ext>
            </a:extLst>
          </p:cNvPr>
          <p:cNvSpPr/>
          <p:nvPr/>
        </p:nvSpPr>
        <p:spPr>
          <a:xfrm rot="5400000">
            <a:off x="1734767" y="1925739"/>
            <a:ext cx="894945" cy="436448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7D319F"/>
              </a:solidFill>
            </a:endParaRPr>
          </a:p>
        </p:txBody>
      </p:sp>
      <p:sp>
        <p:nvSpPr>
          <p:cNvPr id="17" name="Rectángulo: esquinas superiores redondeadas 16">
            <a:extLst>
              <a:ext uri="{FF2B5EF4-FFF2-40B4-BE49-F238E27FC236}">
                <a16:creationId xmlns:a16="http://schemas.microsoft.com/office/drawing/2014/main" id="{30D7161B-A3DA-918D-A2C1-B1E4B8583336}"/>
              </a:ext>
            </a:extLst>
          </p:cNvPr>
          <p:cNvSpPr/>
          <p:nvPr/>
        </p:nvSpPr>
        <p:spPr>
          <a:xfrm rot="5400000">
            <a:off x="1734768" y="-1413746"/>
            <a:ext cx="894945" cy="436448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7D319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992F7C-47C1-4CCD-CE90-597FD4BF7F6C}"/>
              </a:ext>
            </a:extLst>
          </p:cNvPr>
          <p:cNvSpPr txBox="1"/>
          <p:nvPr/>
        </p:nvSpPr>
        <p:spPr>
          <a:xfrm>
            <a:off x="1104442" y="492270"/>
            <a:ext cx="9601200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3600" b="1" dirty="0">
                <a:solidFill>
                  <a:srgbClr val="DE6A1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Quinquenio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8A5D1E-16AD-B031-8675-DBD0F262346B}"/>
              </a:ext>
            </a:extLst>
          </p:cNvPr>
          <p:cNvSpPr txBox="1"/>
          <p:nvPr/>
        </p:nvSpPr>
        <p:spPr>
          <a:xfrm>
            <a:off x="1503496" y="1369930"/>
            <a:ext cx="990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de identidad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vigente en buen estado. En caso de extranjeros, </a:t>
            </a:r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documento DIMEX vigente y número de seguro social.</a:t>
            </a:r>
          </a:p>
          <a:p>
            <a:pPr marL="342900" indent="-342900">
              <a:buFont typeface="+mj-lt"/>
              <a:buAutoNum type="arabicPeriod"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cuenta IBAN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(22 dígitos), activa en colones y a nombre de la </a:t>
            </a:r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persona afiliada.</a:t>
            </a:r>
          </a:p>
          <a:p>
            <a:pPr marL="342900" indent="-342900">
              <a:buFont typeface="+mj-lt"/>
              <a:buAutoNum type="arabicPeriod"/>
            </a:pP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algunos casos se requiere una carta del patrono que </a:t>
            </a:r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certifique la continuidad laboral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(preferiblemente membretada, sellada y firmada).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F739DE-A68E-04E9-9F51-FC4E8C45BACE}"/>
              </a:ext>
            </a:extLst>
          </p:cNvPr>
          <p:cNvSpPr txBox="1"/>
          <p:nvPr/>
        </p:nvSpPr>
        <p:spPr>
          <a:xfrm>
            <a:off x="1104442" y="3830505"/>
            <a:ext cx="9601200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3600" b="1" dirty="0">
                <a:solidFill>
                  <a:srgbClr val="DE6A1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Defunción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918A80-07AF-60A7-8361-C1AF40E82B7C}"/>
              </a:ext>
            </a:extLst>
          </p:cNvPr>
          <p:cNvSpPr txBox="1"/>
          <p:nvPr/>
        </p:nvSpPr>
        <p:spPr>
          <a:xfrm>
            <a:off x="1503496" y="4718063"/>
            <a:ext cx="990600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del trabajador fallecido deberán ser reclamados por los beneficiarios ante el Juzgado de Trabajo que corresponda, según lo dispone el artículo 85 del Código de Trabajo.</a:t>
            </a:r>
            <a:endParaRPr lang="es-C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C0C7E9D-603D-10AB-5171-F222B51A8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85D046B-642D-7D5B-9A41-67BFB858D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518" y="508290"/>
            <a:ext cx="384228" cy="52041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DDEB9E-BC71-E682-0329-8EA2887A0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647" y="3803979"/>
            <a:ext cx="523969" cy="6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24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EF532D28-7B38-0DF3-FD84-6625F1091BAE}"/>
              </a:ext>
            </a:extLst>
          </p:cNvPr>
          <p:cNvSpPr/>
          <p:nvPr/>
        </p:nvSpPr>
        <p:spPr>
          <a:xfrm>
            <a:off x="-75414" y="-94268"/>
            <a:ext cx="12367967" cy="7022969"/>
          </a:xfrm>
          <a:prstGeom prst="rect">
            <a:avLst/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A49A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E2353F4-0666-C113-C07D-F9761DDFD67D}"/>
              </a:ext>
            </a:extLst>
          </p:cNvPr>
          <p:cNvSpPr/>
          <p:nvPr/>
        </p:nvSpPr>
        <p:spPr>
          <a:xfrm>
            <a:off x="0" y="300686"/>
            <a:ext cx="5355260" cy="1846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C77D2A-F2BA-9F16-255A-2302D6593AFA}"/>
              </a:ext>
            </a:extLst>
          </p:cNvPr>
          <p:cNvSpPr txBox="1">
            <a:spLocks/>
          </p:cNvSpPr>
          <p:nvPr/>
        </p:nvSpPr>
        <p:spPr>
          <a:xfrm>
            <a:off x="525860" y="615765"/>
            <a:ext cx="4046139" cy="1216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VOLUNTARIO DE PENSIONES COMPLEMENTARIAS</a:t>
            </a:r>
            <a:endParaRPr lang="es-CR" sz="28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72AEF2-43B3-E66A-CB6A-500B123073AB}"/>
              </a:ext>
            </a:extLst>
          </p:cNvPr>
          <p:cNvSpPr txBox="1"/>
          <p:nvPr/>
        </p:nvSpPr>
        <p:spPr>
          <a:xfrm>
            <a:off x="2110346" y="2888949"/>
            <a:ext cx="75297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0" i="0" u="none" strike="noStrike" baseline="0">
                <a:solidFill>
                  <a:schemeClr val="bg1"/>
                </a:solidFill>
                <a:latin typeface="Avenir-Roman"/>
              </a:rPr>
              <a:t>Es un ahorro que puede adquirirse en colones o dólares. Cualquier persona puede obtenerlo, y tiene la potestad de definir el monto de aporte de acuerdo con su capacidad financiera y expectativa de pensión.</a:t>
            </a:r>
          </a:p>
          <a:p>
            <a:pPr algn="just"/>
            <a:endParaRPr lang="es-ES" sz="1800">
              <a:solidFill>
                <a:schemeClr val="bg1"/>
              </a:solidFill>
              <a:effectLst/>
              <a:latin typeface="Avenir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>
                <a:solidFill>
                  <a:schemeClr val="bg1"/>
                </a:solidFill>
                <a:latin typeface="Avenir-Roman"/>
              </a:rPr>
              <a:t>El Plan Voluntario es muy importante porque le garantizará un monto adicional a su pensión básica, evitando un deterioro en su calidad de vida al momento de pensionarse. </a:t>
            </a:r>
            <a:endParaRPr lang="es-CR" sz="1800" dirty="0">
              <a:solidFill>
                <a:schemeClr val="bg1"/>
              </a:solidFill>
              <a:latin typeface="Avenir-Roman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C29D3A5-F356-6839-05CB-D3B15CFE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70E3D-29A0-4D6B-E751-84F20ED82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5572" y="735403"/>
            <a:ext cx="1410236" cy="11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37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8E0E430-2928-EB79-BB76-C7015D031E9A}"/>
              </a:ext>
            </a:extLst>
          </p:cNvPr>
          <p:cNvSpPr/>
          <p:nvPr/>
        </p:nvSpPr>
        <p:spPr>
          <a:xfrm>
            <a:off x="500270" y="5560444"/>
            <a:ext cx="10937992" cy="9312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0CEE31-6917-4041-C760-A52A844893F5}"/>
              </a:ext>
            </a:extLst>
          </p:cNvPr>
          <p:cNvSpPr/>
          <p:nvPr/>
        </p:nvSpPr>
        <p:spPr>
          <a:xfrm>
            <a:off x="500270" y="4223199"/>
            <a:ext cx="10937992" cy="11584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3BE6D27-4AE4-F06D-43EF-DD157C5A40D7}"/>
              </a:ext>
            </a:extLst>
          </p:cNvPr>
          <p:cNvSpPr/>
          <p:nvPr/>
        </p:nvSpPr>
        <p:spPr>
          <a:xfrm>
            <a:off x="500270" y="3286007"/>
            <a:ext cx="10937992" cy="8097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F21243F-FC8C-F14F-5DD8-955B4CB026CF}"/>
              </a:ext>
            </a:extLst>
          </p:cNvPr>
          <p:cNvSpPr/>
          <p:nvPr/>
        </p:nvSpPr>
        <p:spPr>
          <a:xfrm>
            <a:off x="500270" y="2228850"/>
            <a:ext cx="10937992" cy="9312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65522F4-ABB6-33E1-D2A7-1E5134A5AC89}"/>
              </a:ext>
            </a:extLst>
          </p:cNvPr>
          <p:cNvSpPr/>
          <p:nvPr/>
        </p:nvSpPr>
        <p:spPr>
          <a:xfrm>
            <a:off x="500270" y="1145156"/>
            <a:ext cx="10937992" cy="9312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A49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E1DC53-2B5B-3EC2-E62A-7076FB1C561D}"/>
              </a:ext>
            </a:extLst>
          </p:cNvPr>
          <p:cNvSpPr txBox="1"/>
          <p:nvPr/>
        </p:nvSpPr>
        <p:spPr>
          <a:xfrm>
            <a:off x="1428749" y="1297556"/>
            <a:ext cx="100095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 Pensiones le ofrece bonificaciones en los Planes Voluntarios en colones</a:t>
            </a:r>
            <a:r>
              <a:rPr lang="es-ES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premiando su antigüedad y el saldo de su plan. </a:t>
            </a:r>
          </a:p>
          <a:p>
            <a:endParaRPr lang="es-ES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son inembargables</a:t>
            </a:r>
            <a:r>
              <a:rPr lang="es-ES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Además, la cuenta no puede ser cedida, </a:t>
            </a:r>
            <a:r>
              <a:rPr lang="es-CR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gravada o enajenada.</a:t>
            </a:r>
          </a:p>
          <a:p>
            <a:endParaRPr lang="es-CR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 son exentas del impuesto de renta</a:t>
            </a:r>
            <a:r>
              <a:rPr lang="es-ES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de Protección al Trabajador permite </a:t>
            </a:r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anticipar su edad de retiro del Régimen del IVM de la CCSS</a:t>
            </a:r>
            <a:r>
              <a:rPr lang="es-ES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utilizando los recursos acumulados en su cuenta del Plan Voluntario de Pensiones Complementarias.</a:t>
            </a:r>
          </a:p>
          <a:p>
            <a:endParaRPr lang="es-ES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establecer sus beneficiarios </a:t>
            </a:r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indicando a cuáles personas desea dejarle su dinero en caso de fallecimiento.</a:t>
            </a:r>
            <a:endParaRPr lang="es-CR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48EB530-9A19-5111-8F9D-B14922DF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270" y="345056"/>
            <a:ext cx="3657600" cy="8001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845AC76-4796-BF77-C1CB-E06B0ED4B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E2BBB190-DFEC-7180-5850-247F94C5B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575" y="1384626"/>
            <a:ext cx="499233" cy="47601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2FAC4F-2482-4B40-704A-5C25BEA2F6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223" y="2409824"/>
            <a:ext cx="568160" cy="58122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CD53A95B-58E8-C209-165B-5E5195B06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0223" y="3429000"/>
            <a:ext cx="534625" cy="5039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A18BD481-245A-0241-0064-FE9D586307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0223" y="4457700"/>
            <a:ext cx="633413" cy="602665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4F3CA07C-7486-4B36-CFB3-D4D73796FB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0575" y="5731894"/>
            <a:ext cx="549992" cy="5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BEA89D79-DD7B-9F46-0738-0F2C6FB6D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/>
          <a:stretch/>
        </p:blipFill>
        <p:spPr>
          <a:xfrm>
            <a:off x="0" y="0"/>
            <a:ext cx="11687175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93BAF50-2A2D-79DD-438F-0D5CEBC8A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1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2CD7CEEB-8338-581A-76E4-62312EB4C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0" y="1253466"/>
            <a:ext cx="9753600" cy="488632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E70C1151-C6DF-8AE5-9FF6-C34908DB4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6292" y="443610"/>
            <a:ext cx="6279415" cy="46003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7562EAAC-B02B-E66D-F6C1-9DB388D2D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1DF94B-6C01-DAE8-5054-67D61E0DCFB9}"/>
              </a:ext>
            </a:extLst>
          </p:cNvPr>
          <p:cNvSpPr txBox="1"/>
          <p:nvPr/>
        </p:nvSpPr>
        <p:spPr>
          <a:xfrm>
            <a:off x="2665141" y="2207434"/>
            <a:ext cx="72806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SINPE a su cuenta cliente, detallada en su estado de cuenta.</a:t>
            </a:r>
          </a:p>
          <a:p>
            <a:pPr algn="just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Deposito directo en cualquier oficina del Banco Popular.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B464662-F2F8-6994-0B3D-F9353DFC3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3972" y="511562"/>
            <a:ext cx="8111932" cy="415641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0DAB4E4-FEE0-732B-356F-6A901C30D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365F5C6-6026-4234-0E4B-1D0B33594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2936" y="1869339"/>
            <a:ext cx="857250" cy="8667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8B2CD346-0682-611D-493B-D5DCC7D4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2936" y="3429000"/>
            <a:ext cx="8572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07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9360685-F80F-F4B1-2432-DF0DD0928BD9}"/>
              </a:ext>
            </a:extLst>
          </p:cNvPr>
          <p:cNvSpPr/>
          <p:nvPr/>
        </p:nvSpPr>
        <p:spPr>
          <a:xfrm>
            <a:off x="1436407" y="1433337"/>
            <a:ext cx="9726893" cy="14034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5885DA-D977-F84C-1897-AC25FE553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50" y="828318"/>
            <a:ext cx="1049257" cy="7104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CD623E-4868-EF5F-D621-9EC4510DC2B5}"/>
              </a:ext>
            </a:extLst>
          </p:cNvPr>
          <p:cNvSpPr txBox="1"/>
          <p:nvPr/>
        </p:nvSpPr>
        <p:spPr>
          <a:xfrm>
            <a:off x="2891142" y="1791068"/>
            <a:ext cx="800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R" altLang="es-CR" sz="1800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Denominado Régimen de Invalidez, Vejez y Muerte (IVM) de la Caja Costarricense del Seguro Social (CCSS) o regímenes públicos sustitutos. </a:t>
            </a:r>
            <a:endParaRPr lang="es-CR" sz="1800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E374D1-D5B2-B801-7B24-92E9DA739F06}"/>
              </a:ext>
            </a:extLst>
          </p:cNvPr>
          <p:cNvSpPr/>
          <p:nvPr/>
        </p:nvSpPr>
        <p:spPr>
          <a:xfrm>
            <a:off x="340468" y="457181"/>
            <a:ext cx="1245140" cy="6983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15C024-A01D-B746-68F6-A17AB78107FB}"/>
              </a:ext>
            </a:extLst>
          </p:cNvPr>
          <p:cNvSpPr/>
          <p:nvPr/>
        </p:nvSpPr>
        <p:spPr>
          <a:xfrm>
            <a:off x="1585608" y="457181"/>
            <a:ext cx="1245140" cy="69831"/>
          </a:xfrm>
          <a:prstGeom prst="rect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A8D33D-F89A-6723-91BB-9A8CB545A067}"/>
              </a:ext>
            </a:extLst>
          </p:cNvPr>
          <p:cNvSpPr/>
          <p:nvPr/>
        </p:nvSpPr>
        <p:spPr>
          <a:xfrm>
            <a:off x="2830748" y="457181"/>
            <a:ext cx="1245140" cy="69831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1B48042C-AF63-C4EB-003F-93592A141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E9DBE6A-F05A-734C-2305-B0E008EEB58E}"/>
              </a:ext>
            </a:extLst>
          </p:cNvPr>
          <p:cNvSpPr txBox="1">
            <a:spLocks/>
          </p:cNvSpPr>
          <p:nvPr/>
        </p:nvSpPr>
        <p:spPr>
          <a:xfrm>
            <a:off x="1436407" y="650676"/>
            <a:ext cx="8913823" cy="710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</a:t>
            </a:r>
            <a:r>
              <a:rPr lang="en-US" sz="3200" b="1" dirty="0" err="1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</a:t>
            </a:r>
            <a:r>
              <a:rPr lang="en-US" sz="3200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b="1" dirty="0" err="1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sustituto</a:t>
            </a:r>
            <a:endParaRPr lang="en-US" sz="3200" b="1" dirty="0">
              <a:solidFill>
                <a:srgbClr val="75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5A6398-BB11-7C9E-62A5-6613BE9311FB}"/>
              </a:ext>
            </a:extLst>
          </p:cNvPr>
          <p:cNvSpPr txBox="1">
            <a:spLocks/>
          </p:cNvSpPr>
          <p:nvPr/>
        </p:nvSpPr>
        <p:spPr>
          <a:xfrm>
            <a:off x="550582" y="2942238"/>
            <a:ext cx="1192493" cy="710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48F97DF1-8ED0-C9F7-B9B4-A841CF306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0248" y="1673987"/>
            <a:ext cx="798809" cy="934280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CD74F691-5F63-9776-3801-68078DE240CB}"/>
              </a:ext>
            </a:extLst>
          </p:cNvPr>
          <p:cNvGrpSpPr/>
          <p:nvPr/>
        </p:nvGrpSpPr>
        <p:grpSpPr>
          <a:xfrm>
            <a:off x="2169652" y="3006641"/>
            <a:ext cx="8313291" cy="3344758"/>
            <a:chOff x="1906745" y="2079905"/>
            <a:chExt cx="8255877" cy="4155069"/>
          </a:xfrm>
        </p:grpSpPr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E35A6398-BB11-7C9E-62A5-6613BE9311FB}"/>
                </a:ext>
              </a:extLst>
            </p:cNvPr>
            <p:cNvSpPr txBox="1">
              <a:spLocks/>
            </p:cNvSpPr>
            <p:nvPr/>
          </p:nvSpPr>
          <p:spPr>
            <a:xfrm>
              <a:off x="2152774" y="2079905"/>
              <a:ext cx="4391069" cy="7104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s-ES" sz="3200" b="1" dirty="0">
                  <a:solidFill>
                    <a:srgbClr val="6463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PENSIÓN ORDINARIA: 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AE7890B-6805-72C3-D1D1-BD067E875215}"/>
                </a:ext>
              </a:extLst>
            </p:cNvPr>
            <p:cNvSpPr txBox="1"/>
            <p:nvPr/>
          </p:nvSpPr>
          <p:spPr>
            <a:xfrm>
              <a:off x="2152774" y="2676164"/>
              <a:ext cx="8009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rgbClr val="00A4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Hombre o mujer con 65 años y 300 cuotas. </a:t>
              </a: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0C26104B-A372-3957-1A60-8A85CC6C6790}"/>
                </a:ext>
              </a:extLst>
            </p:cNvPr>
            <p:cNvSpPr txBox="1">
              <a:spLocks/>
            </p:cNvSpPr>
            <p:nvPr/>
          </p:nvSpPr>
          <p:spPr>
            <a:xfrm>
              <a:off x="2152774" y="3271394"/>
              <a:ext cx="6142048" cy="7104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s-ES" sz="3200" b="1" dirty="0">
                  <a:solidFill>
                    <a:srgbClr val="6463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PENSIÓN PROPORCIONAL: 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C3315CE-3863-42DC-5E03-B517338A2850}"/>
                </a:ext>
              </a:extLst>
            </p:cNvPr>
            <p:cNvSpPr txBox="1"/>
            <p:nvPr/>
          </p:nvSpPr>
          <p:spPr>
            <a:xfrm>
              <a:off x="2152774" y="3867653"/>
              <a:ext cx="8009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rgbClr val="00A4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Asegurados con 65 años de edad y al menos 180 cuotas.</a:t>
              </a:r>
            </a:p>
          </p:txBody>
        </p:sp>
        <p:sp>
          <p:nvSpPr>
            <p:cNvPr id="17" name="Título 1">
              <a:extLst>
                <a:ext uri="{FF2B5EF4-FFF2-40B4-BE49-F238E27FC236}">
                  <a16:creationId xmlns:a16="http://schemas.microsoft.com/office/drawing/2014/main" id="{AC8D0068-B42E-EDFF-68D1-F34BB5E68045}"/>
                </a:ext>
              </a:extLst>
            </p:cNvPr>
            <p:cNvSpPr txBox="1">
              <a:spLocks/>
            </p:cNvSpPr>
            <p:nvPr/>
          </p:nvSpPr>
          <p:spPr>
            <a:xfrm>
              <a:off x="2152774" y="4348662"/>
              <a:ext cx="6142048" cy="7104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s-ES" sz="3200" b="1" dirty="0">
                  <a:solidFill>
                    <a:srgbClr val="6463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PENSIÓN ANTICIPADA: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2B30504-2A3E-05B3-806A-44A8A61D5C9F}"/>
                </a:ext>
              </a:extLst>
            </p:cNvPr>
            <p:cNvSpPr txBox="1"/>
            <p:nvPr/>
          </p:nvSpPr>
          <p:spPr>
            <a:xfrm>
              <a:off x="2152774" y="4944921"/>
              <a:ext cx="8009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rgbClr val="00A4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 mujeres podrán anticipar su pensión  con 63 años y 405 cuotas.</a:t>
              </a:r>
            </a:p>
          </p:txBody>
        </p:sp>
        <p:sp>
          <p:nvSpPr>
            <p:cNvPr id="19" name="Título 1">
              <a:extLst>
                <a:ext uri="{FF2B5EF4-FFF2-40B4-BE49-F238E27FC236}">
                  <a16:creationId xmlns:a16="http://schemas.microsoft.com/office/drawing/2014/main" id="{5F15ABC8-D8B5-2E34-AA89-307FE780C838}"/>
                </a:ext>
              </a:extLst>
            </p:cNvPr>
            <p:cNvSpPr txBox="1">
              <a:spLocks/>
            </p:cNvSpPr>
            <p:nvPr/>
          </p:nvSpPr>
          <p:spPr>
            <a:xfrm>
              <a:off x="1906745" y="5524494"/>
              <a:ext cx="6545080" cy="7104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s-ES" sz="1800" dirty="0">
                  <a:solidFill>
                    <a:srgbClr val="E77B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eliminó la pensión anticipada para hombres</a:t>
              </a:r>
            </a:p>
          </p:txBody>
        </p:sp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5FF5BA6F-B9C7-8D03-4E21-FD2E4815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35630" y="5902631"/>
              <a:ext cx="298144" cy="298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03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D8EBE3D-3BBA-2B31-606E-99F9D21CE0FD}"/>
              </a:ext>
            </a:extLst>
          </p:cNvPr>
          <p:cNvSpPr/>
          <p:nvPr/>
        </p:nvSpPr>
        <p:spPr>
          <a:xfrm>
            <a:off x="684776" y="4679933"/>
            <a:ext cx="837876" cy="931294"/>
          </a:xfrm>
          <a:prstGeom prst="round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55900A4-59A0-B414-EC77-5A053763F95F}"/>
              </a:ext>
            </a:extLst>
          </p:cNvPr>
          <p:cNvSpPr/>
          <p:nvPr/>
        </p:nvSpPr>
        <p:spPr>
          <a:xfrm>
            <a:off x="684776" y="2918748"/>
            <a:ext cx="837876" cy="1417537"/>
          </a:xfrm>
          <a:prstGeom prst="round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43FC851-0BE8-8B94-6F6D-F71DA20EB4C4}"/>
              </a:ext>
            </a:extLst>
          </p:cNvPr>
          <p:cNvSpPr/>
          <p:nvPr/>
        </p:nvSpPr>
        <p:spPr>
          <a:xfrm>
            <a:off x="684776" y="1590420"/>
            <a:ext cx="837876" cy="931294"/>
          </a:xfrm>
          <a:prstGeom prst="round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4030F8C-7FCC-C878-A19B-FD67B61B6ED4}"/>
              </a:ext>
            </a:extLst>
          </p:cNvPr>
          <p:cNvSpPr/>
          <p:nvPr/>
        </p:nvSpPr>
        <p:spPr>
          <a:xfrm>
            <a:off x="1773044" y="4687700"/>
            <a:ext cx="9865940" cy="931294"/>
          </a:xfrm>
          <a:prstGeom prst="roundRect">
            <a:avLst/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292BD62-5D6F-75DA-9932-E433AF05C88E}"/>
              </a:ext>
            </a:extLst>
          </p:cNvPr>
          <p:cNvSpPr/>
          <p:nvPr/>
        </p:nvSpPr>
        <p:spPr>
          <a:xfrm>
            <a:off x="1773044" y="2918749"/>
            <a:ext cx="9865940" cy="1417538"/>
          </a:xfrm>
          <a:prstGeom prst="roundRect">
            <a:avLst/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5F61BFC-6084-5509-B9BA-1F30ABA9D867}"/>
              </a:ext>
            </a:extLst>
          </p:cNvPr>
          <p:cNvSpPr/>
          <p:nvPr/>
        </p:nvSpPr>
        <p:spPr>
          <a:xfrm>
            <a:off x="1773044" y="1590420"/>
            <a:ext cx="9865940" cy="931294"/>
          </a:xfrm>
          <a:prstGeom prst="roundRect">
            <a:avLst/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1A9C64-4FB3-E417-8F1B-F3201E147751}"/>
              </a:ext>
            </a:extLst>
          </p:cNvPr>
          <p:cNvSpPr txBox="1"/>
          <p:nvPr/>
        </p:nvSpPr>
        <p:spPr>
          <a:xfrm>
            <a:off x="2066171" y="1590420"/>
            <a:ext cx="9118502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2400" dirty="0">
                <a:solidFill>
                  <a:schemeClr val="bg1"/>
                </a:solidFill>
                <a:latin typeface="Calibri (Cuerpo)"/>
                <a:cs typeface="Times New Roman" panose="02020603050405020304" pitchFamily="18" charset="0"/>
              </a:rPr>
              <a:t>Podrá retirar su dinero </a:t>
            </a:r>
            <a:r>
              <a:rPr lang="es-ES" sz="2400" b="1" dirty="0">
                <a:solidFill>
                  <a:schemeClr val="bg1"/>
                </a:solidFill>
                <a:latin typeface="Calibri (Cuerpo)"/>
                <a:cs typeface="Times New Roman" panose="02020603050405020304" pitchFamily="18" charset="0"/>
              </a:rPr>
              <a:t>cuando cumpla 57 años y cuente con 66 meses </a:t>
            </a:r>
            <a:r>
              <a:rPr lang="es-ES" sz="2400" dirty="0">
                <a:solidFill>
                  <a:schemeClr val="bg1"/>
                </a:solidFill>
                <a:latin typeface="Calibri (Cuerpo)"/>
                <a:cs typeface="Times New Roman" panose="02020603050405020304" pitchFamily="18" charset="0"/>
              </a:rPr>
              <a:t>de permanencia en el Plan Voluntario.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2400" dirty="0">
              <a:solidFill>
                <a:schemeClr val="bg1"/>
              </a:solidFill>
              <a:latin typeface="Calibri (Cuerpo)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2400" dirty="0">
                <a:solidFill>
                  <a:schemeClr val="bg1"/>
                </a:solidFill>
                <a:latin typeface="Calibri (Cuerpo)"/>
                <a:cs typeface="Times New Roman" panose="02020603050405020304" pitchFamily="18" charset="0"/>
              </a:rPr>
              <a:t>Tendrá la opción de realizar retiros anticipados si tiene menos de 57 años, siempre y cuando tenga </a:t>
            </a:r>
            <a:r>
              <a:rPr lang="es-ES" sz="2400" b="1" dirty="0">
                <a:solidFill>
                  <a:schemeClr val="bg1"/>
                </a:solidFill>
                <a:latin typeface="Calibri (Cuerpo)"/>
                <a:cs typeface="Times New Roman" panose="02020603050405020304" pitchFamily="18" charset="0"/>
              </a:rPr>
              <a:t>66 meses de permanencia y haber realizado al menos 66 aportes al Plan Voluntario</a:t>
            </a:r>
            <a:r>
              <a:rPr lang="es-ES" sz="2400" dirty="0">
                <a:solidFill>
                  <a:schemeClr val="bg1"/>
                </a:solidFill>
                <a:latin typeface="Calibri (Cuerpo)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2400" dirty="0">
              <a:solidFill>
                <a:schemeClr val="bg1"/>
              </a:solidFill>
              <a:latin typeface="Calibri (Cuerpo)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2400" dirty="0">
                <a:solidFill>
                  <a:schemeClr val="bg1"/>
                </a:solidFill>
                <a:latin typeface="Calibri (Cuerpo)"/>
                <a:cs typeface="Times New Roman" panose="02020603050405020304" pitchFamily="18" charset="0"/>
              </a:rPr>
              <a:t>Si disfrutó del beneficio fiscal, deberá cancelar un porcentaje de los incentivos fiscales disfrutados.</a:t>
            </a:r>
            <a:endParaRPr lang="es-CR" sz="2400" dirty="0">
              <a:solidFill>
                <a:schemeClr val="bg1"/>
              </a:solidFill>
              <a:latin typeface="Calibri (Cuerpo)"/>
              <a:cs typeface="Times New Roman" panose="020206030504050203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C91FF6B-4FAD-EA5C-A879-1E0B1975E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758" y="545015"/>
            <a:ext cx="6728483" cy="3954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518E711-2303-B7C9-B140-039E9C75F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BF4E37BA-A6C3-FF47-6F88-DD8ED2EA2E69}"/>
              </a:ext>
            </a:extLst>
          </p:cNvPr>
          <p:cNvSpPr txBox="1">
            <a:spLocks/>
          </p:cNvSpPr>
          <p:nvPr/>
        </p:nvSpPr>
        <p:spPr>
          <a:xfrm>
            <a:off x="753738" y="1883269"/>
            <a:ext cx="111171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1BCDF81-DB74-8D51-AA4B-74C72909C9B0}"/>
              </a:ext>
            </a:extLst>
          </p:cNvPr>
          <p:cNvSpPr txBox="1">
            <a:spLocks/>
          </p:cNvSpPr>
          <p:nvPr/>
        </p:nvSpPr>
        <p:spPr>
          <a:xfrm>
            <a:off x="753738" y="3423972"/>
            <a:ext cx="111171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BB53A8E-FF20-7660-DA6D-70EBDB7FF1D5}"/>
              </a:ext>
            </a:extLst>
          </p:cNvPr>
          <p:cNvSpPr txBox="1">
            <a:spLocks/>
          </p:cNvSpPr>
          <p:nvPr/>
        </p:nvSpPr>
        <p:spPr>
          <a:xfrm>
            <a:off x="753738" y="4982007"/>
            <a:ext cx="111171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76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BEE1F7A-CBFD-6BBF-A835-3521FD63ED04}"/>
              </a:ext>
            </a:extLst>
          </p:cNvPr>
          <p:cNvSpPr/>
          <p:nvPr/>
        </p:nvSpPr>
        <p:spPr>
          <a:xfrm>
            <a:off x="412595" y="2017146"/>
            <a:ext cx="11095464" cy="24321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id="{A5BFFEA4-B9F9-5886-07B6-B432DBD1A7D0}"/>
              </a:ext>
            </a:extLst>
          </p:cNvPr>
          <p:cNvSpPr txBox="1">
            <a:spLocks/>
          </p:cNvSpPr>
          <p:nvPr/>
        </p:nvSpPr>
        <p:spPr>
          <a:xfrm>
            <a:off x="1441760" y="548686"/>
            <a:ext cx="93084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DE6A1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Anticipación de pensión del IVM con su Plan Voluntario</a:t>
            </a:r>
            <a:endParaRPr lang="es-ES" sz="3600" b="1" dirty="0">
              <a:solidFill>
                <a:srgbClr val="DE6A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0D5FB-B34F-CC56-48B7-58DD3C401614}"/>
              </a:ext>
            </a:extLst>
          </p:cNvPr>
          <p:cNvSpPr txBox="1"/>
          <p:nvPr/>
        </p:nvSpPr>
        <p:spPr>
          <a:xfrm>
            <a:off x="602855" y="2162110"/>
            <a:ext cx="10986290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R" sz="1400" b="0" i="0" u="none" strike="noStrike" baseline="0" dirty="0">
              <a:solidFill>
                <a:srgbClr val="7D319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al menos 360 cuotas .</a:t>
            </a:r>
            <a:endParaRPr lang="es-CR" b="0" i="0" u="none" strike="noStrike" baseline="0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mayor a los 57 años y menor a 65 años.  </a:t>
            </a:r>
            <a:endParaRPr lang="es-CR" b="0" i="0" u="none" strike="noStrike" baseline="0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adelantar máximo 5 años.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Cancelar a la CCSS en su solo tracto y por medio de un Plan Voluntario el monto que el IVM estime. </a:t>
            </a:r>
            <a:endParaRPr lang="es-CR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8C5BBB-BCCA-8A25-5C16-5D7D8BA56263}"/>
              </a:ext>
            </a:extLst>
          </p:cNvPr>
          <p:cNvSpPr txBox="1"/>
          <p:nvPr/>
        </p:nvSpPr>
        <p:spPr>
          <a:xfrm>
            <a:off x="765388" y="4673052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 cuenta con los requisitos para adelantar su pensión del IVM, debe contactar a la Gerencia de Pensiones de la CCSS al correo electrónico: ivm-servicios@ccss.sa.cr o a los teléfonos 2284-9200, 2212-6464 o 2212-6423. 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686971E-E817-7B77-4E4B-0B8B38B9C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57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2912D901-6758-FAD5-C999-5A657F59A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0" y="2302726"/>
            <a:ext cx="6607739" cy="39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8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0441C-B31F-C6B0-ED42-D6F4AC91EC90}"/>
              </a:ext>
            </a:extLst>
          </p:cNvPr>
          <p:cNvSpPr/>
          <p:nvPr/>
        </p:nvSpPr>
        <p:spPr>
          <a:xfrm>
            <a:off x="0" y="-65988"/>
            <a:ext cx="12192000" cy="1075480"/>
          </a:xfrm>
          <a:prstGeom prst="rect">
            <a:avLst/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478D79-9E68-268E-8DB2-EBAE63A5C8D8}"/>
              </a:ext>
            </a:extLst>
          </p:cNvPr>
          <p:cNvSpPr txBox="1"/>
          <p:nvPr/>
        </p:nvSpPr>
        <p:spPr>
          <a:xfrm>
            <a:off x="1295400" y="309030"/>
            <a:ext cx="1010920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Requisitos de retiro para una persona menor de 57 años</a:t>
            </a:r>
            <a:endParaRPr lang="es-CR" sz="3200" dirty="0">
              <a:solidFill>
                <a:schemeClr val="bg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B7663F-CAE3-E770-8A21-609C9C80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807" y="1744117"/>
            <a:ext cx="570446" cy="4278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48B1400-89E5-1F1B-161B-4D3346FC9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807" y="4561048"/>
            <a:ext cx="570446" cy="6274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7DE59AD-AB30-D068-977B-01140DE8D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195" y="3222452"/>
            <a:ext cx="492010" cy="648883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231240A-3364-6AE4-0153-51E03F12410E}"/>
              </a:ext>
            </a:extLst>
          </p:cNvPr>
          <p:cNvCxnSpPr/>
          <p:nvPr/>
        </p:nvCxnSpPr>
        <p:spPr>
          <a:xfrm>
            <a:off x="563730" y="2553118"/>
            <a:ext cx="10988565" cy="0"/>
          </a:xfrm>
          <a:prstGeom prst="line">
            <a:avLst/>
          </a:prstGeom>
          <a:ln>
            <a:solidFill>
              <a:srgbClr val="00A49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3459D1B-BCA5-8681-72ED-6A9C1037DE95}"/>
              </a:ext>
            </a:extLst>
          </p:cNvPr>
          <p:cNvCxnSpPr/>
          <p:nvPr/>
        </p:nvCxnSpPr>
        <p:spPr>
          <a:xfrm>
            <a:off x="563730" y="4397922"/>
            <a:ext cx="10988565" cy="0"/>
          </a:xfrm>
          <a:prstGeom prst="line">
            <a:avLst/>
          </a:prstGeom>
          <a:ln>
            <a:solidFill>
              <a:srgbClr val="00A49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3698F7-1F7C-ABD1-1A90-204A0C47CA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741F2F-9897-15C2-C0FE-D285075E1D42}"/>
              </a:ext>
            </a:extLst>
          </p:cNvPr>
          <p:cNvSpPr txBox="1"/>
          <p:nvPr/>
        </p:nvSpPr>
        <p:spPr>
          <a:xfrm>
            <a:off x="1606191" y="1744117"/>
            <a:ext cx="100686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E77B00"/>
                </a:solidFill>
              </a:rPr>
              <a:t>Documento de identidad </a:t>
            </a:r>
            <a:r>
              <a:rPr lang="es-ES" sz="2000" dirty="0"/>
              <a:t>vigente en buen estado. En caso de extranjeros, </a:t>
            </a:r>
            <a:r>
              <a:rPr lang="es-CR" sz="2000" dirty="0"/>
              <a:t>documento DIMEX vigente y número de seguro social.</a:t>
            </a:r>
          </a:p>
          <a:p>
            <a:pPr algn="just"/>
            <a:endParaRPr lang="es-CR" sz="2000" dirty="0"/>
          </a:p>
          <a:p>
            <a:pPr algn="just"/>
            <a:r>
              <a:rPr lang="es-ES" sz="2000" dirty="0"/>
              <a:t>Personas salariadas: presentar </a:t>
            </a:r>
            <a:r>
              <a:rPr lang="es-ES" sz="2000" b="1" dirty="0">
                <a:solidFill>
                  <a:srgbClr val="E77B00"/>
                </a:solidFill>
              </a:rPr>
              <a:t>certificación emitida por el (los) patrono (s) indicando si gozó o no del beneficio fiscal</a:t>
            </a:r>
            <a:r>
              <a:rPr lang="es-ES" sz="2000" b="1" dirty="0"/>
              <a:t> </a:t>
            </a:r>
            <a:r>
              <a:rPr lang="es-ES" sz="2000" dirty="0"/>
              <a:t>(a partir del año 2000). En caso de que la certificación indique que sí gozó de dicho beneficio, esta debe de contener un desglose mensual con la siguiente información: salario bruto, salario neto, monto del impuesto de la renta y el monto del incentivo fiscal disfrutado, desde la fecha de inicio del contrato a la fecha del trámite de </a:t>
            </a:r>
            <a:r>
              <a:rPr lang="es-CR" sz="2000" dirty="0"/>
              <a:t>retiro.</a:t>
            </a:r>
          </a:p>
          <a:p>
            <a:pPr algn="just"/>
            <a:endParaRPr lang="es-CR" sz="2000" dirty="0"/>
          </a:p>
          <a:p>
            <a:pPr algn="just"/>
            <a:r>
              <a:rPr lang="es-ES" sz="2000" b="1" dirty="0">
                <a:solidFill>
                  <a:srgbClr val="E77B00"/>
                </a:solidFill>
              </a:rPr>
              <a:t>Número de cuenta IBAN </a:t>
            </a:r>
            <a:r>
              <a:rPr lang="es-ES" sz="2000" dirty="0"/>
              <a:t>(22 dígitos) personal y activa, según el tipo de moneda del </a:t>
            </a:r>
            <a:r>
              <a:rPr lang="es-CR" sz="2000" dirty="0"/>
              <a:t>fondo (colones o dólares).</a:t>
            </a:r>
          </a:p>
        </p:txBody>
      </p:sp>
    </p:spTree>
    <p:extLst>
      <p:ext uri="{BB962C8B-B14F-4D97-AF65-F5344CB8AC3E}">
        <p14:creationId xmlns:p14="http://schemas.microsoft.com/office/powerpoint/2010/main" val="170780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59D8E78-C95D-F3D9-FB77-369A37A2BA9C}"/>
              </a:ext>
            </a:extLst>
          </p:cNvPr>
          <p:cNvSpPr/>
          <p:nvPr/>
        </p:nvSpPr>
        <p:spPr>
          <a:xfrm>
            <a:off x="548267" y="801925"/>
            <a:ext cx="11095464" cy="5208581"/>
          </a:xfrm>
          <a:prstGeom prst="roundRect">
            <a:avLst>
              <a:gd name="adj" fmla="val 9816"/>
            </a:avLst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3A3E7B-4F7A-71F7-76D8-E2BAF700DA4A}"/>
              </a:ext>
            </a:extLst>
          </p:cNvPr>
          <p:cNvSpPr/>
          <p:nvPr/>
        </p:nvSpPr>
        <p:spPr>
          <a:xfrm>
            <a:off x="548267" y="325778"/>
            <a:ext cx="11095464" cy="170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DDFD8C-50D0-0EA8-B79C-C296A7F40F80}"/>
              </a:ext>
            </a:extLst>
          </p:cNvPr>
          <p:cNvSpPr txBox="1"/>
          <p:nvPr/>
        </p:nvSpPr>
        <p:spPr>
          <a:xfrm>
            <a:off x="970156" y="495362"/>
            <a:ext cx="10214517" cy="1358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retiros anticipados (totales o parciales), la persona afiliada deberá </a:t>
            </a:r>
            <a:r>
              <a:rPr lang="es-ES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 devolución al Ministerio de Hacienda de una parte de los beneficios fiscales que disfrutó.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porcentaje de devolución dependerá de las variables de edad y número de aportaciones realizadas: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964BC3A-B116-2679-DDBA-3507FB23E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CD51378-266E-5EB7-8C61-E1EC35B2C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101" y="2127250"/>
            <a:ext cx="5352836" cy="37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9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0441C-B31F-C6B0-ED42-D6F4AC91EC90}"/>
              </a:ext>
            </a:extLst>
          </p:cNvPr>
          <p:cNvSpPr/>
          <p:nvPr/>
        </p:nvSpPr>
        <p:spPr>
          <a:xfrm>
            <a:off x="0" y="-54837"/>
            <a:ext cx="12192000" cy="1075480"/>
          </a:xfrm>
          <a:prstGeom prst="rect">
            <a:avLst/>
          </a:prstGeom>
          <a:solidFill>
            <a:srgbClr val="00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478D79-9E68-268E-8DB2-EBAE63A5C8D8}"/>
              </a:ext>
            </a:extLst>
          </p:cNvPr>
          <p:cNvSpPr txBox="1"/>
          <p:nvPr/>
        </p:nvSpPr>
        <p:spPr>
          <a:xfrm>
            <a:off x="1295400" y="309030"/>
            <a:ext cx="1010920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Requisitos de retiro para una persona mayor de 57 años</a:t>
            </a:r>
            <a:endParaRPr lang="es-CR" sz="3200" dirty="0">
              <a:solidFill>
                <a:schemeClr val="bg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B7663F-CAE3-E770-8A21-609C9C80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807" y="2312222"/>
            <a:ext cx="570446" cy="4278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48B1400-89E5-1F1B-161B-4D3346FC9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807" y="3913742"/>
            <a:ext cx="570446" cy="627491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231240A-3364-6AE4-0153-51E03F12410E}"/>
              </a:ext>
            </a:extLst>
          </p:cNvPr>
          <p:cNvCxnSpPr/>
          <p:nvPr/>
        </p:nvCxnSpPr>
        <p:spPr>
          <a:xfrm>
            <a:off x="563730" y="3344245"/>
            <a:ext cx="10988565" cy="0"/>
          </a:xfrm>
          <a:prstGeom prst="line">
            <a:avLst/>
          </a:prstGeom>
          <a:ln>
            <a:solidFill>
              <a:srgbClr val="00A49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3698F7-1F7C-ABD1-1A90-204A0C47C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25E0EE-DBEE-412A-4F68-70ABE7A3F7A2}"/>
              </a:ext>
            </a:extLst>
          </p:cNvPr>
          <p:cNvSpPr txBox="1"/>
          <p:nvPr/>
        </p:nvSpPr>
        <p:spPr>
          <a:xfrm>
            <a:off x="1606191" y="2305615"/>
            <a:ext cx="100686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Documento de identidad </a:t>
            </a:r>
            <a:r>
              <a:rPr lang="es-ES" sz="2000" dirty="0"/>
              <a:t>vigente en buen estado. En caso de extranjeros, </a:t>
            </a:r>
            <a:r>
              <a:rPr lang="es-CR" sz="2000" dirty="0"/>
              <a:t>documento DIMEX vigente y número de seguro social.</a:t>
            </a:r>
          </a:p>
          <a:p>
            <a:endParaRPr lang="es-CR" sz="2000" dirty="0"/>
          </a:p>
          <a:p>
            <a:endParaRPr lang="es-CR" sz="2000" dirty="0"/>
          </a:p>
          <a:p>
            <a:endParaRPr lang="es-CR" sz="2000" dirty="0"/>
          </a:p>
          <a:p>
            <a:r>
              <a:rPr lang="es-ES" sz="2000" b="1" dirty="0"/>
              <a:t>Número de cuenta IBAN </a:t>
            </a:r>
            <a:r>
              <a:rPr lang="es-ES" sz="2000" dirty="0"/>
              <a:t>(22 dígitos) personal y activa, según el tipo de moneda del </a:t>
            </a:r>
            <a:r>
              <a:rPr lang="es-CR" sz="2000" dirty="0"/>
              <a:t>fondo (colones o dólares).</a:t>
            </a:r>
          </a:p>
        </p:txBody>
      </p:sp>
    </p:spTree>
    <p:extLst>
      <p:ext uri="{BB962C8B-B14F-4D97-AF65-F5344CB8AC3E}">
        <p14:creationId xmlns:p14="http://schemas.microsoft.com/office/powerpoint/2010/main" val="112979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D05F2B3-AD4D-18AE-E321-231E27AC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0441C-B31F-C6B0-ED42-D6F4AC91EC90}"/>
              </a:ext>
            </a:extLst>
          </p:cNvPr>
          <p:cNvSpPr/>
          <p:nvPr/>
        </p:nvSpPr>
        <p:spPr>
          <a:xfrm>
            <a:off x="0" y="-65988"/>
            <a:ext cx="12192000" cy="107548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FFD1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478D79-9E68-268E-8DB2-EBAE63A5C8D8}"/>
              </a:ext>
            </a:extLst>
          </p:cNvPr>
          <p:cNvSpPr txBox="1"/>
          <p:nvPr/>
        </p:nvSpPr>
        <p:spPr>
          <a:xfrm>
            <a:off x="1295400" y="309030"/>
            <a:ext cx="10109200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7D319F"/>
                </a:solidFill>
              </a:rPr>
              <a:t>Requisitos de retiro para una persona contrato Ley 7523</a:t>
            </a:r>
            <a:endParaRPr lang="es-CR" sz="3200" dirty="0">
              <a:solidFill>
                <a:srgbClr val="7D319F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2B7663F-CAE3-E770-8A21-609C9C801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807" y="1744117"/>
            <a:ext cx="570446" cy="4278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48B1400-89E5-1F1B-161B-4D3346FC9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807" y="3018486"/>
            <a:ext cx="570446" cy="6274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7DE59AD-AB30-D068-977B-01140DE8D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195" y="4371065"/>
            <a:ext cx="492010" cy="648883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231240A-3364-6AE4-0153-51E03F12410E}"/>
              </a:ext>
            </a:extLst>
          </p:cNvPr>
          <p:cNvCxnSpPr/>
          <p:nvPr/>
        </p:nvCxnSpPr>
        <p:spPr>
          <a:xfrm>
            <a:off x="563730" y="2553118"/>
            <a:ext cx="10988565" cy="0"/>
          </a:xfrm>
          <a:prstGeom prst="line">
            <a:avLst/>
          </a:prstGeom>
          <a:ln>
            <a:solidFill>
              <a:srgbClr val="FFD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3459D1B-BCA5-8681-72ED-6A9C1037DE95}"/>
              </a:ext>
            </a:extLst>
          </p:cNvPr>
          <p:cNvCxnSpPr/>
          <p:nvPr/>
        </p:nvCxnSpPr>
        <p:spPr>
          <a:xfrm>
            <a:off x="563730" y="3927090"/>
            <a:ext cx="10988565" cy="0"/>
          </a:xfrm>
          <a:prstGeom prst="line">
            <a:avLst/>
          </a:prstGeom>
          <a:ln>
            <a:solidFill>
              <a:srgbClr val="FFD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3698F7-1F7C-ABD1-1A90-204A0C47CA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2EFBDF0-489F-D03A-D8EB-D9CFA33679B1}"/>
              </a:ext>
            </a:extLst>
          </p:cNvPr>
          <p:cNvSpPr txBox="1"/>
          <p:nvPr/>
        </p:nvSpPr>
        <p:spPr>
          <a:xfrm>
            <a:off x="1606191" y="1744117"/>
            <a:ext cx="9601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752F8A"/>
                </a:solidFill>
              </a:rPr>
              <a:t>Documento de identidad </a:t>
            </a:r>
            <a:r>
              <a:rPr lang="es-ES" sz="2000" dirty="0"/>
              <a:t>vigente en buen estado. En caso de extranjeros, </a:t>
            </a:r>
            <a:r>
              <a:rPr lang="es-CR" sz="2000" dirty="0"/>
              <a:t>documento DIMEX vigente y número de seguro social.</a:t>
            </a:r>
          </a:p>
          <a:p>
            <a:pPr algn="just"/>
            <a:endParaRPr lang="es-CR" sz="2000" dirty="0"/>
          </a:p>
          <a:p>
            <a:pPr algn="just"/>
            <a:endParaRPr lang="es-CR" sz="2000" dirty="0"/>
          </a:p>
          <a:p>
            <a:pPr algn="just"/>
            <a:r>
              <a:rPr lang="es-ES" sz="2000" b="1" dirty="0">
                <a:solidFill>
                  <a:srgbClr val="752F8A"/>
                </a:solidFill>
              </a:rPr>
              <a:t>Número de cuenta IBAN </a:t>
            </a:r>
            <a:r>
              <a:rPr lang="es-ES" sz="2000" dirty="0"/>
              <a:t>(22 dígitos) personal y activa del banco donde desea que se le deposite, según el tipo de moneda (colones o dólares).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En caso de encontrarse en condición de persona pensionado, debe presentar la </a:t>
            </a:r>
            <a:r>
              <a:rPr lang="es-ES" sz="2000" b="1" dirty="0">
                <a:solidFill>
                  <a:srgbClr val="752F8A"/>
                </a:solidFill>
              </a:rPr>
              <a:t>certificación de pensión original </a:t>
            </a:r>
            <a:r>
              <a:rPr lang="es-ES" sz="2000" dirty="0"/>
              <a:t>(en caso de no contar con el certificado Popular Pensiones la solicita por usted).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71559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6EBF189-AC02-0CB7-E828-83700CAC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762" y="1566862"/>
            <a:ext cx="76104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1A5DF1A-693B-2454-D2C0-D4AECADEF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7563" y="803235"/>
            <a:ext cx="11715750" cy="6572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5D31B41-EC60-3D69-5441-65B428C2AEC6}"/>
              </a:ext>
            </a:extLst>
          </p:cNvPr>
          <p:cNvSpPr txBox="1"/>
          <p:nvPr/>
        </p:nvSpPr>
        <p:spPr>
          <a:xfrm>
            <a:off x="728907" y="1759605"/>
            <a:ext cx="7224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brindarle una asesoría personalizada en sus consultas, ponemos a su disposición los siguientes contactos: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A84FB50-2F2A-8668-D8F4-C63CFB6F8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915012-9950-CF7F-2AAD-6AAF423EB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6397" y="3214179"/>
            <a:ext cx="6387830" cy="23526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D0DB06-BCB1-C404-3E40-CD21AF1C6451}"/>
              </a:ext>
            </a:extLst>
          </p:cNvPr>
          <p:cNvSpPr txBox="1"/>
          <p:nvPr/>
        </p:nvSpPr>
        <p:spPr>
          <a:xfrm>
            <a:off x="4062951" y="3205112"/>
            <a:ext cx="445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popularpensiones@bp.fi.cr</a:t>
            </a:r>
            <a:endParaRPr lang="es-CR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0FD01-1ECA-AF74-9FE5-F7F9B074C40A}"/>
              </a:ext>
            </a:extLst>
          </p:cNvPr>
          <p:cNvSpPr txBox="1"/>
          <p:nvPr/>
        </p:nvSpPr>
        <p:spPr>
          <a:xfrm>
            <a:off x="4062951" y="3839188"/>
            <a:ext cx="445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800-247-0111 o 2010-0300</a:t>
            </a:r>
            <a:endParaRPr lang="es-CR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DED583-7BD1-76AA-A1C8-B7315C8F7F5B}"/>
              </a:ext>
            </a:extLst>
          </p:cNvPr>
          <p:cNvSpPr txBox="1"/>
          <p:nvPr/>
        </p:nvSpPr>
        <p:spPr>
          <a:xfrm>
            <a:off x="4062951" y="4465745"/>
            <a:ext cx="445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8547-0111</a:t>
            </a:r>
            <a:endParaRPr lang="es-CR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236213-EEBA-E9D8-73E0-5989BDF95AA4}"/>
              </a:ext>
            </a:extLst>
          </p:cNvPr>
          <p:cNvSpPr txBox="1"/>
          <p:nvPr/>
        </p:nvSpPr>
        <p:spPr>
          <a:xfrm>
            <a:off x="4062951" y="5031633"/>
            <a:ext cx="477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Popular Pensiones</a:t>
            </a:r>
            <a:endParaRPr lang="es-CR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57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AD966A4-FAB0-3629-38D2-3B6693B57FD6}"/>
              </a:ext>
            </a:extLst>
          </p:cNvPr>
          <p:cNvSpPr txBox="1"/>
          <p:nvPr/>
        </p:nvSpPr>
        <p:spPr>
          <a:xfrm>
            <a:off x="701385" y="1696508"/>
            <a:ext cx="9546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Encontrará </a:t>
            </a:r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información actualizada sobre pensiones complementarias, consejos financieros, ambientales y, por supuesto, información del quehacer de Popular Pensiones. </a:t>
            </a: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También puede realizar sus consultas y recibir atención</a:t>
            </a:r>
            <a:r>
              <a:rPr lang="es-C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personalizada.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DC7407-2C29-BE30-22CB-9C3AA13ED7AA}"/>
              </a:ext>
            </a:extLst>
          </p:cNvPr>
          <p:cNvSpPr txBox="1"/>
          <p:nvPr/>
        </p:nvSpPr>
        <p:spPr>
          <a:xfrm>
            <a:off x="7370956" y="5076183"/>
            <a:ext cx="36908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 activar “notificaciones” para que esté al tanto de todas nuestras</a:t>
            </a:r>
          </a:p>
          <a:p>
            <a:pPr algn="ctr"/>
            <a:r>
              <a:rPr lang="es-CR" sz="1400" b="1" i="0" u="none" strike="noStrike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publicaciones.</a:t>
            </a:r>
            <a:endParaRPr lang="es-CR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416C6ED-BEE3-8302-A571-036160563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7562" y="797133"/>
            <a:ext cx="11715750" cy="657225"/>
          </a:xfrm>
          <a:prstGeom prst="rect">
            <a:avLst/>
          </a:prstGeom>
        </p:spPr>
      </p:pic>
      <p:pic>
        <p:nvPicPr>
          <p:cNvPr id="15" name="Imagen 14" descr="Icono&#10;&#10;Descripción generada automáticamente con confianza media">
            <a:extLst>
              <a:ext uri="{FF2B5EF4-FFF2-40B4-BE49-F238E27FC236}">
                <a16:creationId xmlns:a16="http://schemas.microsoft.com/office/drawing/2014/main" id="{653CA66B-B6CB-AA3C-CAC2-DF8FD89E3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29" y="3284279"/>
            <a:ext cx="1402876" cy="1643369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F5841E3-3E5F-663F-0AC6-78F262774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C8062BF-336C-FA04-739E-E4C1D9060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6969" y="3284279"/>
            <a:ext cx="4441772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9360685-F80F-F4B1-2432-DF0DD0928BD9}"/>
              </a:ext>
            </a:extLst>
          </p:cNvPr>
          <p:cNvSpPr/>
          <p:nvPr/>
        </p:nvSpPr>
        <p:spPr>
          <a:xfrm>
            <a:off x="1436407" y="2260473"/>
            <a:ext cx="9726893" cy="16582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5885DA-D977-F84C-1897-AC25FE553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50" y="828318"/>
            <a:ext cx="1049257" cy="7104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CD623E-4868-EF5F-D621-9EC4510DC2B5}"/>
              </a:ext>
            </a:extLst>
          </p:cNvPr>
          <p:cNvSpPr txBox="1"/>
          <p:nvPr/>
        </p:nvSpPr>
        <p:spPr>
          <a:xfrm>
            <a:off x="2891142" y="2354383"/>
            <a:ext cx="8009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u="none" strike="noStrike" baseline="0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complemento a la pensión que recibirá del Régimen de Invalidez, Vejez y </a:t>
            </a:r>
            <a:r>
              <a:rPr lang="es-CR" b="0" i="0" u="none" strike="noStrike" baseline="0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 (IVM) de la CCSS o régimen sustituto (Poder Judicial, Magisterio Nacional, Bomberos y Ministerio de Trabajo).</a:t>
            </a:r>
          </a:p>
          <a:p>
            <a:pPr algn="l"/>
            <a:endParaRPr lang="es-CR" b="0" i="0" u="none" strike="noStrike" baseline="0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b="0" i="0" u="none" strike="noStrike" baseline="0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objetivo es brindarle un ingreso mensual adicional a la pensión básica.</a:t>
            </a:r>
            <a:endParaRPr lang="es-CR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E374D1-D5B2-B801-7B24-92E9DA739F06}"/>
              </a:ext>
            </a:extLst>
          </p:cNvPr>
          <p:cNvSpPr/>
          <p:nvPr/>
        </p:nvSpPr>
        <p:spPr>
          <a:xfrm>
            <a:off x="340468" y="457181"/>
            <a:ext cx="1245140" cy="6983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15C024-A01D-B746-68F6-A17AB78107FB}"/>
              </a:ext>
            </a:extLst>
          </p:cNvPr>
          <p:cNvSpPr/>
          <p:nvPr/>
        </p:nvSpPr>
        <p:spPr>
          <a:xfrm>
            <a:off x="1585608" y="457181"/>
            <a:ext cx="1245140" cy="69831"/>
          </a:xfrm>
          <a:prstGeom prst="rect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A8D33D-F89A-6723-91BB-9A8CB545A067}"/>
              </a:ext>
            </a:extLst>
          </p:cNvPr>
          <p:cNvSpPr/>
          <p:nvPr/>
        </p:nvSpPr>
        <p:spPr>
          <a:xfrm>
            <a:off x="2830748" y="457181"/>
            <a:ext cx="1245140" cy="69831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1B48042C-AF63-C4EB-003F-93592A141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E9DBE6A-F05A-734C-2305-B0E008EEB58E}"/>
              </a:ext>
            </a:extLst>
          </p:cNvPr>
          <p:cNvSpPr txBox="1">
            <a:spLocks/>
          </p:cNvSpPr>
          <p:nvPr/>
        </p:nvSpPr>
        <p:spPr>
          <a:xfrm>
            <a:off x="1436407" y="650676"/>
            <a:ext cx="8913823" cy="1140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</a:t>
            </a:r>
            <a:r>
              <a:rPr lang="en-US" sz="3200" b="1" dirty="0" err="1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Obligatorio</a:t>
            </a:r>
            <a:r>
              <a:rPr lang="en-US" sz="3200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Pensión Complementaria (ROP)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A977124-2D5F-8677-E19F-3E3EEF870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3075" y="2617424"/>
            <a:ext cx="883132" cy="95726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64FD212-9291-56CB-9516-970A1FF20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3576" y="5495676"/>
            <a:ext cx="1887620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49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AF83755E-7208-48E0-B612-C1875D8D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3C3151C-DA0A-4685-B5FE-B121745C5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9012" y="2803602"/>
            <a:ext cx="5133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99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4A4F39-6D0D-CF3B-D18B-414E70A7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0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F3E6FD-918D-4F57-61D5-BED7A9C9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82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B2A0F9-BE5D-2119-AED5-FF30A142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15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09B9F2-5364-10DC-8D14-8AAD7948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04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3E7388-B905-E6EA-028D-2551B59F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96DEB88-2433-7C7B-9769-21FE8CDBE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816" y="0"/>
            <a:ext cx="614891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2CB4FE-0D99-8F1C-E6EE-76AB0EA7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558524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895903C-F986-F97E-0E12-0E9C5699FE44}"/>
              </a:ext>
            </a:extLst>
          </p:cNvPr>
          <p:cNvSpPr/>
          <p:nvPr/>
        </p:nvSpPr>
        <p:spPr>
          <a:xfrm>
            <a:off x="408" y="294968"/>
            <a:ext cx="6558116" cy="656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Lic. Patrick Gairaud B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Ejecutivo, Mantenimiento de Cartera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Email: </a:t>
            </a:r>
            <a:r>
              <a:rPr lang="es-ES" sz="2400" b="1" dirty="0">
                <a:solidFill>
                  <a:srgbClr val="D26B16"/>
                </a:solidFill>
              </a:rPr>
              <a:t>pgairaud@bp.fi.cr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Línea directa: 2104-4346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Celular: 8312-3523</a:t>
            </a:r>
            <a:endParaRPr lang="es-C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33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3FCFA44-8E38-A703-C2C8-1A57FA1D3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54897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77ED15B-811C-8187-A3C4-C8EBBE632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9325" y="2242617"/>
            <a:ext cx="7193350" cy="2063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B1147261-85ED-8AB5-589B-078A3F8C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">
            <a:extLst>
              <a:ext uri="{FF2B5EF4-FFF2-40B4-BE49-F238E27FC236}">
                <a16:creationId xmlns:a16="http://schemas.microsoft.com/office/drawing/2014/main" id="{940C0BB8-5FCE-4909-5F3E-CC59CB7015FF}"/>
              </a:ext>
            </a:extLst>
          </p:cNvPr>
          <p:cNvSpPr txBox="1">
            <a:spLocks/>
          </p:cNvSpPr>
          <p:nvPr/>
        </p:nvSpPr>
        <p:spPr>
          <a:xfrm>
            <a:off x="533233" y="181437"/>
            <a:ext cx="4276859" cy="3348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¿POR QUÉ ES IMPORTANTE EL ROP?</a:t>
            </a:r>
            <a:endParaRPr lang="es-E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36731F7-0D69-5E81-BD36-FADB936D67F0}"/>
              </a:ext>
            </a:extLst>
          </p:cNvPr>
          <p:cNvSpPr/>
          <p:nvPr/>
        </p:nvSpPr>
        <p:spPr>
          <a:xfrm>
            <a:off x="5343324" y="1715629"/>
            <a:ext cx="1611438" cy="1611438"/>
          </a:xfrm>
          <a:prstGeom prst="ellipse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Crecimiento económico</a:t>
            </a:r>
            <a:endParaRPr lang="es-CR" sz="14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8F3C472-36A6-084C-82A1-8BB0A5C61247}"/>
              </a:ext>
            </a:extLst>
          </p:cNvPr>
          <p:cNvSpPr/>
          <p:nvPr/>
        </p:nvSpPr>
        <p:spPr>
          <a:xfrm>
            <a:off x="3381043" y="3711411"/>
            <a:ext cx="1611438" cy="1611438"/>
          </a:xfrm>
          <a:prstGeom prst="ellipse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Financiamiento Hacienda del déficit fiscal</a:t>
            </a:r>
            <a:endParaRPr lang="es-CR" sz="12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88A322D-FA9D-FE4C-4254-D4BE9A6DDA30}"/>
              </a:ext>
            </a:extLst>
          </p:cNvPr>
          <p:cNvSpPr/>
          <p:nvPr/>
        </p:nvSpPr>
        <p:spPr>
          <a:xfrm>
            <a:off x="5343324" y="3711411"/>
            <a:ext cx="1611438" cy="1611438"/>
          </a:xfrm>
          <a:prstGeom prst="ellipse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Envejecimiento de la población</a:t>
            </a:r>
            <a:endParaRPr lang="es-CR" sz="12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BE3AEA6-7D38-77B7-BD0C-A908CBC92D14}"/>
              </a:ext>
            </a:extLst>
          </p:cNvPr>
          <p:cNvSpPr/>
          <p:nvPr/>
        </p:nvSpPr>
        <p:spPr>
          <a:xfrm>
            <a:off x="7305605" y="1715629"/>
            <a:ext cx="1611438" cy="1611438"/>
          </a:xfrm>
          <a:prstGeom prst="ellipse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Mejor calidad de vida en la vejez</a:t>
            </a:r>
            <a:endParaRPr lang="es-CR" sz="1200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B0715FD-00ED-7845-7130-38F4CA6E5CC3}"/>
              </a:ext>
            </a:extLst>
          </p:cNvPr>
          <p:cNvSpPr/>
          <p:nvPr/>
        </p:nvSpPr>
        <p:spPr>
          <a:xfrm>
            <a:off x="7305605" y="3711411"/>
            <a:ext cx="1611438" cy="1611438"/>
          </a:xfrm>
          <a:prstGeom prst="ellipse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El ROPC constituye el 50% de la pensión básica</a:t>
            </a:r>
            <a:endParaRPr lang="es-CR" sz="120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76273B8-FFF9-9969-D3D7-FA7A21D68E4E}"/>
              </a:ext>
            </a:extLst>
          </p:cNvPr>
          <p:cNvSpPr/>
          <p:nvPr/>
        </p:nvSpPr>
        <p:spPr>
          <a:xfrm>
            <a:off x="9267886" y="3711411"/>
            <a:ext cx="1611438" cy="1611438"/>
          </a:xfrm>
          <a:prstGeom prst="ellipse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Pérdida de valor de las pensiones del primer pilar</a:t>
            </a:r>
            <a:endParaRPr lang="es-CR" sz="12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BDEEB5E-0D28-5821-1771-75BADBEEB288}"/>
              </a:ext>
            </a:extLst>
          </p:cNvPr>
          <p:cNvSpPr/>
          <p:nvPr/>
        </p:nvSpPr>
        <p:spPr>
          <a:xfrm>
            <a:off x="9267886" y="1715629"/>
            <a:ext cx="1611438" cy="1611438"/>
          </a:xfrm>
          <a:prstGeom prst="ellipse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Problemas de sostenibilidad del IVM</a:t>
            </a:r>
            <a:endParaRPr lang="es-CR" sz="1200" dirty="0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E03D1BC8-4829-3BD5-4D10-CC2633FD5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0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885DA-D977-F84C-1897-AC25FE553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50" y="828318"/>
            <a:ext cx="1049257" cy="7104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E374D1-D5B2-B801-7B24-92E9DA739F06}"/>
              </a:ext>
            </a:extLst>
          </p:cNvPr>
          <p:cNvSpPr/>
          <p:nvPr/>
        </p:nvSpPr>
        <p:spPr>
          <a:xfrm>
            <a:off x="340468" y="457181"/>
            <a:ext cx="1245140" cy="6983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15C024-A01D-B746-68F6-A17AB78107FB}"/>
              </a:ext>
            </a:extLst>
          </p:cNvPr>
          <p:cNvSpPr/>
          <p:nvPr/>
        </p:nvSpPr>
        <p:spPr>
          <a:xfrm>
            <a:off x="1585608" y="457181"/>
            <a:ext cx="1245140" cy="69831"/>
          </a:xfrm>
          <a:prstGeom prst="rect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A8D33D-F89A-6723-91BB-9A8CB545A067}"/>
              </a:ext>
            </a:extLst>
          </p:cNvPr>
          <p:cNvSpPr/>
          <p:nvPr/>
        </p:nvSpPr>
        <p:spPr>
          <a:xfrm>
            <a:off x="2830748" y="457181"/>
            <a:ext cx="1245140" cy="69831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1B48042C-AF63-C4EB-003F-93592A141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E9DBE6A-F05A-734C-2305-B0E008EEB58E}"/>
              </a:ext>
            </a:extLst>
          </p:cNvPr>
          <p:cNvSpPr txBox="1">
            <a:spLocks/>
          </p:cNvSpPr>
          <p:nvPr/>
        </p:nvSpPr>
        <p:spPr>
          <a:xfrm>
            <a:off x="1436407" y="650675"/>
            <a:ext cx="5739093" cy="1057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Voluntario de Pensión Complementaria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A11A1C-AAE3-3AB0-3A8C-ACA36E6C5224}"/>
              </a:ext>
            </a:extLst>
          </p:cNvPr>
          <p:cNvSpPr/>
          <p:nvPr/>
        </p:nvSpPr>
        <p:spPr>
          <a:xfrm>
            <a:off x="1436407" y="2260473"/>
            <a:ext cx="9726893" cy="2197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38C3C4-A662-C5BF-897C-F5614806E703}"/>
              </a:ext>
            </a:extLst>
          </p:cNvPr>
          <p:cNvSpPr txBox="1"/>
          <p:nvPr/>
        </p:nvSpPr>
        <p:spPr>
          <a:xfrm>
            <a:off x="2891142" y="2557583"/>
            <a:ext cx="8009848" cy="2352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ahorro que puede adquirirse en colones o dólares. Cualquier persona puede obtenerlo, y tiene la potestad de definir el monto de aporte de acuerdo con su capacidad financiera y expectativa de pensión.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complementar las pensiones obligatorias (IVM o Regímenes Sustitutos y ROP) o crear una pensión si la persona no cotiza para ningún régimen de pensiones.</a:t>
            </a:r>
          </a:p>
          <a:p>
            <a:pPr algn="l"/>
            <a:endParaRPr lang="es-CR" dirty="0">
              <a:solidFill>
                <a:srgbClr val="64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CE4F049-0074-11C3-BE52-3A26C4B41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5608" y="2899970"/>
            <a:ext cx="1279093" cy="10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885DA-D977-F84C-1897-AC25FE553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50" y="828318"/>
            <a:ext cx="1049257" cy="7104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E374D1-D5B2-B801-7B24-92E9DA739F06}"/>
              </a:ext>
            </a:extLst>
          </p:cNvPr>
          <p:cNvSpPr/>
          <p:nvPr/>
        </p:nvSpPr>
        <p:spPr>
          <a:xfrm>
            <a:off x="340468" y="457181"/>
            <a:ext cx="1245140" cy="6983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15C024-A01D-B746-68F6-A17AB78107FB}"/>
              </a:ext>
            </a:extLst>
          </p:cNvPr>
          <p:cNvSpPr/>
          <p:nvPr/>
        </p:nvSpPr>
        <p:spPr>
          <a:xfrm>
            <a:off x="1585608" y="457181"/>
            <a:ext cx="1245140" cy="69831"/>
          </a:xfrm>
          <a:prstGeom prst="rect">
            <a:avLst/>
          </a:prstGeom>
          <a:solidFill>
            <a:srgbClr val="7D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A8D33D-F89A-6723-91BB-9A8CB545A067}"/>
              </a:ext>
            </a:extLst>
          </p:cNvPr>
          <p:cNvSpPr/>
          <p:nvPr/>
        </p:nvSpPr>
        <p:spPr>
          <a:xfrm>
            <a:off x="2830748" y="457181"/>
            <a:ext cx="1245140" cy="69831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1B48042C-AF63-C4EB-003F-93592A141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E9DBE6A-F05A-734C-2305-B0E008EEB58E}"/>
              </a:ext>
            </a:extLst>
          </p:cNvPr>
          <p:cNvSpPr txBox="1">
            <a:spLocks/>
          </p:cNvSpPr>
          <p:nvPr/>
        </p:nvSpPr>
        <p:spPr>
          <a:xfrm>
            <a:off x="1436407" y="275168"/>
            <a:ext cx="5980393" cy="1057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No Contributivo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A11A1C-AAE3-3AB0-3A8C-ACA36E6C5224}"/>
              </a:ext>
            </a:extLst>
          </p:cNvPr>
          <p:cNvSpPr/>
          <p:nvPr/>
        </p:nvSpPr>
        <p:spPr>
          <a:xfrm>
            <a:off x="1436407" y="1840104"/>
            <a:ext cx="9726893" cy="19051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38C3C4-A662-C5BF-897C-F5614806E703}"/>
              </a:ext>
            </a:extLst>
          </p:cNvPr>
          <p:cNvSpPr txBox="1"/>
          <p:nvPr/>
        </p:nvSpPr>
        <p:spPr>
          <a:xfrm>
            <a:off x="2891142" y="2137214"/>
            <a:ext cx="8009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administrado por la Caja Costarricense del Seguro Social (CCSS), orientado a proteger a las personas que se encuentran en necesidad de amparo económico inmediato y no califican en alguno de los regímenes contributivos.</a:t>
            </a:r>
          </a:p>
          <a:p>
            <a:pPr algn="l"/>
            <a:r>
              <a:rPr lang="es-CR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6A46095-C886-516A-FC40-C1C0CD552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9736" y="2294853"/>
            <a:ext cx="1113084" cy="98047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381956-3B22-B536-77B4-DEFC6B88CB55}"/>
              </a:ext>
            </a:extLst>
          </p:cNvPr>
          <p:cNvSpPr txBox="1">
            <a:spLocks/>
          </p:cNvSpPr>
          <p:nvPr/>
        </p:nvSpPr>
        <p:spPr>
          <a:xfrm>
            <a:off x="550582" y="3913515"/>
            <a:ext cx="7882218" cy="710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grupos de población que califican son: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37B12D-2524-A283-236F-CBCB20D2A8B2}"/>
              </a:ext>
            </a:extLst>
          </p:cNvPr>
          <p:cNvSpPr txBox="1"/>
          <p:nvPr/>
        </p:nvSpPr>
        <p:spPr>
          <a:xfrm>
            <a:off x="2891142" y="4792279"/>
            <a:ext cx="80098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adultas mayores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inválidas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Viudas desamparadas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Huérfanos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rgbClr val="00A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Indigentes</a:t>
            </a:r>
          </a:p>
          <a:p>
            <a:pPr algn="l"/>
            <a:r>
              <a:rPr lang="es-CR" dirty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67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2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FEC61-7A80-4B31-BF3C-23E945E5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19" y="874245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Productos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00B6E34-2DC5-E273-D67E-C0644592B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7431" y="3429000"/>
            <a:ext cx="2497138" cy="7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EF532D28-7B38-0DF3-FD84-6625F1091BAE}"/>
              </a:ext>
            </a:extLst>
          </p:cNvPr>
          <p:cNvSpPr/>
          <p:nvPr/>
        </p:nvSpPr>
        <p:spPr>
          <a:xfrm>
            <a:off x="-75414" y="-94268"/>
            <a:ext cx="12367967" cy="7022969"/>
          </a:xfrm>
          <a:prstGeom prst="rect">
            <a:avLst/>
          </a:prstGeom>
          <a:solidFill>
            <a:srgbClr val="E7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E2B9FEB-9A7A-FE40-F8B4-9B7C813AF0BD}"/>
              </a:ext>
            </a:extLst>
          </p:cNvPr>
          <p:cNvSpPr/>
          <p:nvPr/>
        </p:nvSpPr>
        <p:spPr>
          <a:xfrm>
            <a:off x="5931833" y="3332069"/>
            <a:ext cx="1912991" cy="1779789"/>
          </a:xfrm>
          <a:prstGeom prst="roundRect">
            <a:avLst/>
          </a:prstGeom>
          <a:solidFill>
            <a:srgbClr val="75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4B6FE80-07DF-28D6-A2ED-B0BABBEC228D}"/>
              </a:ext>
            </a:extLst>
          </p:cNvPr>
          <p:cNvSpPr/>
          <p:nvPr/>
        </p:nvSpPr>
        <p:spPr>
          <a:xfrm>
            <a:off x="3297902" y="3332069"/>
            <a:ext cx="1912991" cy="1779789"/>
          </a:xfrm>
          <a:prstGeom prst="roundRect">
            <a:avLst/>
          </a:prstGeom>
          <a:solidFill>
            <a:srgbClr val="75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E2353F4-0666-C113-C07D-F9761DDFD67D}"/>
              </a:ext>
            </a:extLst>
          </p:cNvPr>
          <p:cNvSpPr/>
          <p:nvPr/>
        </p:nvSpPr>
        <p:spPr>
          <a:xfrm>
            <a:off x="384459" y="-94268"/>
            <a:ext cx="2302180" cy="71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C77D2A-F2BA-9F16-255A-2302D6593AFA}"/>
              </a:ext>
            </a:extLst>
          </p:cNvPr>
          <p:cNvSpPr txBox="1">
            <a:spLocks/>
          </p:cNvSpPr>
          <p:nvPr/>
        </p:nvSpPr>
        <p:spPr>
          <a:xfrm>
            <a:off x="525861" y="615766"/>
            <a:ext cx="2450020" cy="188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Obligatorio de Pensión </a:t>
            </a:r>
            <a:r>
              <a:rPr lang="es-CR" b="1" dirty="0">
                <a:solidFill>
                  <a:srgbClr val="7D3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(ROP)</a:t>
            </a:r>
            <a:endParaRPr lang="es-CR" sz="2800" b="1" dirty="0">
              <a:solidFill>
                <a:srgbClr val="7D3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72AEF2-43B3-E66A-CB6A-500B123073AB}"/>
              </a:ext>
            </a:extLst>
          </p:cNvPr>
          <p:cNvSpPr txBox="1"/>
          <p:nvPr/>
        </p:nvSpPr>
        <p:spPr>
          <a:xfrm>
            <a:off x="3176832" y="710034"/>
            <a:ext cx="6702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régimen de capitalización individual constituido por los aportes de los patronos y de las personas trabajadoras.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686726-1C03-39AD-1AF0-2076A635A29C}"/>
              </a:ext>
            </a:extLst>
          </p:cNvPr>
          <p:cNvSpPr txBox="1"/>
          <p:nvPr/>
        </p:nvSpPr>
        <p:spPr>
          <a:xfrm>
            <a:off x="3176831" y="1854795"/>
            <a:ext cx="6702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aportes son equivalentes al 4,25% del salario bruto mensual y proviene de una redistribución</a:t>
            </a:r>
            <a:r>
              <a:rPr lang="es-CR" dirty="0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cargas sociales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2AAC84B-23A6-BABE-5D45-A18A10A578B4}"/>
              </a:ext>
            </a:extLst>
          </p:cNvPr>
          <p:cNvSpPr txBox="1">
            <a:spLocks/>
          </p:cNvSpPr>
          <p:nvPr/>
        </p:nvSpPr>
        <p:spPr>
          <a:xfrm>
            <a:off x="3394302" y="3511484"/>
            <a:ext cx="181872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3,25%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C26D72A-62E9-0EDF-86B0-D3CE5ECD9024}"/>
              </a:ext>
            </a:extLst>
          </p:cNvPr>
          <p:cNvSpPr txBox="1">
            <a:spLocks/>
          </p:cNvSpPr>
          <p:nvPr/>
        </p:nvSpPr>
        <p:spPr>
          <a:xfrm>
            <a:off x="6335463" y="3511484"/>
            <a:ext cx="1111712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7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18ADAE53-5053-4FD7-057C-D7193E84F62F}"/>
              </a:ext>
            </a:extLst>
          </p:cNvPr>
          <p:cNvSpPr txBox="1">
            <a:spLocks/>
          </p:cNvSpPr>
          <p:nvPr/>
        </p:nvSpPr>
        <p:spPr>
          <a:xfrm>
            <a:off x="8875985" y="3992251"/>
            <a:ext cx="2931555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75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4,25%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74F997E-0AFA-114A-8C6D-B1CBA946302D}"/>
              </a:ext>
            </a:extLst>
          </p:cNvPr>
          <p:cNvSpPr txBox="1">
            <a:spLocks/>
          </p:cNvSpPr>
          <p:nvPr/>
        </p:nvSpPr>
        <p:spPr>
          <a:xfrm>
            <a:off x="3300894" y="4244843"/>
            <a:ext cx="1912990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Aporte del Patrono * 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6E0F6DBF-E9E7-B851-E44A-731F1374D185}"/>
              </a:ext>
            </a:extLst>
          </p:cNvPr>
          <p:cNvSpPr txBox="1">
            <a:spLocks/>
          </p:cNvSpPr>
          <p:nvPr/>
        </p:nvSpPr>
        <p:spPr>
          <a:xfrm>
            <a:off x="5934824" y="4244843"/>
            <a:ext cx="1912990" cy="710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Aporte del Trabajador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52E6DBE-433D-E6A7-11B4-8780B9321A0D}"/>
              </a:ext>
            </a:extLst>
          </p:cNvPr>
          <p:cNvSpPr/>
          <p:nvPr/>
        </p:nvSpPr>
        <p:spPr>
          <a:xfrm>
            <a:off x="5308097" y="4026011"/>
            <a:ext cx="548441" cy="548441"/>
          </a:xfrm>
          <a:custGeom>
            <a:avLst/>
            <a:gdLst>
              <a:gd name="connsiteX0" fmla="*/ 130376 w 983596"/>
              <a:gd name="connsiteY0" fmla="*/ 376127 h 983596"/>
              <a:gd name="connsiteX1" fmla="*/ 376127 w 983596"/>
              <a:gd name="connsiteY1" fmla="*/ 376127 h 983596"/>
              <a:gd name="connsiteX2" fmla="*/ 376127 w 983596"/>
              <a:gd name="connsiteY2" fmla="*/ 130376 h 983596"/>
              <a:gd name="connsiteX3" fmla="*/ 607469 w 983596"/>
              <a:gd name="connsiteY3" fmla="*/ 130376 h 983596"/>
              <a:gd name="connsiteX4" fmla="*/ 607469 w 983596"/>
              <a:gd name="connsiteY4" fmla="*/ 376127 h 983596"/>
              <a:gd name="connsiteX5" fmla="*/ 853220 w 983596"/>
              <a:gd name="connsiteY5" fmla="*/ 376127 h 983596"/>
              <a:gd name="connsiteX6" fmla="*/ 853220 w 983596"/>
              <a:gd name="connsiteY6" fmla="*/ 607469 h 983596"/>
              <a:gd name="connsiteX7" fmla="*/ 607469 w 983596"/>
              <a:gd name="connsiteY7" fmla="*/ 607469 h 983596"/>
              <a:gd name="connsiteX8" fmla="*/ 607469 w 983596"/>
              <a:gd name="connsiteY8" fmla="*/ 853220 h 983596"/>
              <a:gd name="connsiteX9" fmla="*/ 376127 w 983596"/>
              <a:gd name="connsiteY9" fmla="*/ 853220 h 983596"/>
              <a:gd name="connsiteX10" fmla="*/ 376127 w 983596"/>
              <a:gd name="connsiteY10" fmla="*/ 607469 h 983596"/>
              <a:gd name="connsiteX11" fmla="*/ 130376 w 983596"/>
              <a:gd name="connsiteY11" fmla="*/ 607469 h 983596"/>
              <a:gd name="connsiteX12" fmla="*/ 130376 w 983596"/>
              <a:gd name="connsiteY12" fmla="*/ 376127 h 98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3596" h="983596">
                <a:moveTo>
                  <a:pt x="130376" y="376127"/>
                </a:moveTo>
                <a:lnTo>
                  <a:pt x="376127" y="376127"/>
                </a:lnTo>
                <a:lnTo>
                  <a:pt x="376127" y="130376"/>
                </a:lnTo>
                <a:lnTo>
                  <a:pt x="607469" y="130376"/>
                </a:lnTo>
                <a:lnTo>
                  <a:pt x="607469" y="376127"/>
                </a:lnTo>
                <a:lnTo>
                  <a:pt x="853220" y="376127"/>
                </a:lnTo>
                <a:lnTo>
                  <a:pt x="853220" y="607469"/>
                </a:lnTo>
                <a:lnTo>
                  <a:pt x="607469" y="607469"/>
                </a:lnTo>
                <a:lnTo>
                  <a:pt x="607469" y="853220"/>
                </a:lnTo>
                <a:lnTo>
                  <a:pt x="376127" y="853220"/>
                </a:lnTo>
                <a:lnTo>
                  <a:pt x="376127" y="607469"/>
                </a:lnTo>
                <a:lnTo>
                  <a:pt x="130376" y="607469"/>
                </a:lnTo>
                <a:lnTo>
                  <a:pt x="130376" y="376127"/>
                </a:lnTo>
                <a:close/>
              </a:path>
            </a:pathLst>
          </a:custGeom>
          <a:solidFill>
            <a:srgbClr val="7D319F"/>
          </a:solidFill>
          <a:ln>
            <a:noFill/>
          </a:ln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376" tIns="376127" rIns="130376" bIns="37612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2200" b="1" kern="1200" dirty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2D10EFEF-C487-F282-F96E-67FD0344E34B}"/>
              </a:ext>
            </a:extLst>
          </p:cNvPr>
          <p:cNvSpPr/>
          <p:nvPr/>
        </p:nvSpPr>
        <p:spPr>
          <a:xfrm>
            <a:off x="8014332" y="4026011"/>
            <a:ext cx="548441" cy="548441"/>
          </a:xfrm>
          <a:custGeom>
            <a:avLst/>
            <a:gdLst>
              <a:gd name="connsiteX0" fmla="*/ 130376 w 983596"/>
              <a:gd name="connsiteY0" fmla="*/ 202621 h 983596"/>
              <a:gd name="connsiteX1" fmla="*/ 853220 w 983596"/>
              <a:gd name="connsiteY1" fmla="*/ 202621 h 983596"/>
              <a:gd name="connsiteX2" fmla="*/ 853220 w 983596"/>
              <a:gd name="connsiteY2" fmla="*/ 433963 h 983596"/>
              <a:gd name="connsiteX3" fmla="*/ 130376 w 983596"/>
              <a:gd name="connsiteY3" fmla="*/ 433963 h 983596"/>
              <a:gd name="connsiteX4" fmla="*/ 130376 w 983596"/>
              <a:gd name="connsiteY4" fmla="*/ 202621 h 983596"/>
              <a:gd name="connsiteX5" fmla="*/ 130376 w 983596"/>
              <a:gd name="connsiteY5" fmla="*/ 549633 h 983596"/>
              <a:gd name="connsiteX6" fmla="*/ 853220 w 983596"/>
              <a:gd name="connsiteY6" fmla="*/ 549633 h 983596"/>
              <a:gd name="connsiteX7" fmla="*/ 853220 w 983596"/>
              <a:gd name="connsiteY7" fmla="*/ 780975 h 983596"/>
              <a:gd name="connsiteX8" fmla="*/ 130376 w 983596"/>
              <a:gd name="connsiteY8" fmla="*/ 780975 h 983596"/>
              <a:gd name="connsiteX9" fmla="*/ 130376 w 983596"/>
              <a:gd name="connsiteY9" fmla="*/ 549633 h 98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596" h="983596">
                <a:moveTo>
                  <a:pt x="130376" y="202621"/>
                </a:moveTo>
                <a:lnTo>
                  <a:pt x="853220" y="202621"/>
                </a:lnTo>
                <a:lnTo>
                  <a:pt x="853220" y="433963"/>
                </a:lnTo>
                <a:lnTo>
                  <a:pt x="130376" y="433963"/>
                </a:lnTo>
                <a:lnTo>
                  <a:pt x="130376" y="202621"/>
                </a:lnTo>
                <a:close/>
                <a:moveTo>
                  <a:pt x="130376" y="549633"/>
                </a:moveTo>
                <a:lnTo>
                  <a:pt x="853220" y="549633"/>
                </a:lnTo>
                <a:lnTo>
                  <a:pt x="853220" y="780975"/>
                </a:lnTo>
                <a:lnTo>
                  <a:pt x="130376" y="780975"/>
                </a:lnTo>
                <a:lnTo>
                  <a:pt x="130376" y="549633"/>
                </a:lnTo>
                <a:close/>
              </a:path>
            </a:pathLst>
          </a:custGeom>
          <a:solidFill>
            <a:srgbClr val="7D319F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376" tIns="202621" rIns="130376" bIns="20262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2200" b="1" kern="120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C29D3A5-F356-6839-05CB-D3B15CFE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230" y="6213239"/>
            <a:ext cx="1542562" cy="442681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554CC56B-7693-3E8A-9DD8-3BDE51FE7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874" y="2678436"/>
            <a:ext cx="8286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9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2366</Words>
  <Application>Microsoft Office PowerPoint</Application>
  <PresentationFormat>Panorámica</PresentationFormat>
  <Paragraphs>257</Paragraphs>
  <Slides>46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Avenir-Heavy</vt:lpstr>
      <vt:lpstr>Avenir-Roman</vt:lpstr>
      <vt:lpstr>Calibri</vt:lpstr>
      <vt:lpstr>Calibri (Cuerpo)</vt:lpstr>
      <vt:lpstr>Calibri Light</vt:lpstr>
      <vt:lpstr>Tema de Office</vt:lpstr>
      <vt:lpstr>Presentación de PowerPoint</vt:lpstr>
      <vt:lpstr>Sistema Nacional de Pensiones </vt:lpstr>
      <vt:lpstr>01</vt:lpstr>
      <vt:lpstr>02</vt:lpstr>
      <vt:lpstr>Presentación de PowerPoint</vt:lpstr>
      <vt:lpstr>03</vt:lpstr>
      <vt:lpstr>04</vt:lpstr>
      <vt:lpstr>Nuestros Productos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funcionalidades de la página web</dc:title>
  <dc:creator>Luis Fernando Ramos Barboza</dc:creator>
  <cp:lastModifiedBy>Patrick Gairaud Barrantes</cp:lastModifiedBy>
  <cp:revision>71</cp:revision>
  <dcterms:created xsi:type="dcterms:W3CDTF">2022-11-08T01:51:19Z</dcterms:created>
  <dcterms:modified xsi:type="dcterms:W3CDTF">2024-05-24T13:54:50Z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fd96896-159d-4b37-8060-16b391fddc14_Enabled">
    <vt:lpwstr>True</vt:lpwstr>
  </property>
  <property fmtid="{D5CDD505-2E9C-101B-9397-08002B2CF9AE}" pid="3" name="MSIP_Label_3fd96896-159d-4b37-8060-16b391fddc14_SiteId">
    <vt:lpwstr>6e852f85-8b27-4c6b-8ee2-181db2a7f482</vt:lpwstr>
  </property>
  <property fmtid="{D5CDD505-2E9C-101B-9397-08002B2CF9AE}" pid="4" name="MSIP_Label_3fd96896-159d-4b37-8060-16b391fddc14_Owner">
    <vt:lpwstr>lramos@bp.fi.cr</vt:lpwstr>
  </property>
  <property fmtid="{D5CDD505-2E9C-101B-9397-08002B2CF9AE}" pid="5" name="MSIP_Label_3fd96896-159d-4b37-8060-16b391fddc14_SetDate">
    <vt:lpwstr>2022-11-08T02:00:24.9650226Z</vt:lpwstr>
  </property>
  <property fmtid="{D5CDD505-2E9C-101B-9397-08002B2CF9AE}" pid="6" name="MSIP_Label_3fd96896-159d-4b37-8060-16b391fddc14_Name">
    <vt:lpwstr>Público</vt:lpwstr>
  </property>
  <property fmtid="{D5CDD505-2E9C-101B-9397-08002B2CF9AE}" pid="7" name="MSIP_Label_3fd96896-159d-4b37-8060-16b391fddc14_Application">
    <vt:lpwstr>Microsoft Azure Information Protection</vt:lpwstr>
  </property>
  <property fmtid="{D5CDD505-2E9C-101B-9397-08002B2CF9AE}" pid="8" name="MSIP_Label_3fd96896-159d-4b37-8060-16b391fddc14_ActionId">
    <vt:lpwstr>6030829c-d5ff-4a79-b82b-a950ebb4cfd9</vt:lpwstr>
  </property>
  <property fmtid="{D5CDD505-2E9C-101B-9397-08002B2CF9AE}" pid="9" name="MSIP_Label_3fd96896-159d-4b37-8060-16b391fddc14_Extended_MSFT_Method">
    <vt:lpwstr>Automatic</vt:lpwstr>
  </property>
  <property fmtid="{D5CDD505-2E9C-101B-9397-08002B2CF9AE}" pid="10" name="Sensitivity">
    <vt:lpwstr>Público</vt:lpwstr>
  </property>
</Properties>
</file>